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8" r:id="rId5"/>
    <p:sldId id="269" r:id="rId6"/>
    <p:sldId id="270" r:id="rId7"/>
    <p:sldId id="264" r:id="rId8"/>
    <p:sldId id="25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32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47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8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97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051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5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0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22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87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8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C35EED-B25D-468F-B90F-E104AA54796D}" type="datetimeFigureOut">
              <a:rPr lang="pt-BR" smtClean="0"/>
              <a:t>25/10/2021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AA2D50-9882-4E88-8E33-66D5369E9CE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8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A2D2D18-B94F-497F-BCC5-391D69681C4E}"/>
              </a:ext>
            </a:extLst>
          </p:cNvPr>
          <p:cNvSpPr txBox="1"/>
          <p:nvPr/>
        </p:nvSpPr>
        <p:spPr>
          <a:xfrm>
            <a:off x="1145309" y="5033818"/>
            <a:ext cx="711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Diretoria de Ensino – Conselho Acadêmico</a:t>
            </a:r>
          </a:p>
          <a:p>
            <a:pPr algn="r"/>
            <a:r>
              <a:rPr lang="pt-BR" sz="2000" dirty="0"/>
              <a:t>Reorganização do Calendário 2021</a:t>
            </a:r>
          </a:p>
          <a:p>
            <a:pPr algn="r"/>
            <a:r>
              <a:rPr lang="pt-BR" sz="2000" dirty="0"/>
              <a:t>De 200 para 180 dias letivos</a:t>
            </a:r>
          </a:p>
          <a:p>
            <a:pPr algn="r"/>
            <a:r>
              <a:rPr lang="pt-BR" sz="2000" dirty="0"/>
              <a:t>18/10/2021</a:t>
            </a:r>
          </a:p>
        </p:txBody>
      </p:sp>
    </p:spTree>
    <p:extLst>
      <p:ext uri="{BB962C8B-B14F-4D97-AF65-F5344CB8AC3E}">
        <p14:creationId xmlns:p14="http://schemas.microsoft.com/office/powerpoint/2010/main" val="132265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82A7D-0FBB-4C00-A4C2-291F27A3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escolar na pandemia, histórico de discussões e definições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64F00E-6EAB-442D-AA19-1670668E9F8A}"/>
              </a:ext>
            </a:extLst>
          </p:cNvPr>
          <p:cNvSpPr txBox="1"/>
          <p:nvPr/>
        </p:nvSpPr>
        <p:spPr>
          <a:xfrm>
            <a:off x="1229036" y="2992582"/>
            <a:ext cx="93102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23/08 – Abertura do ano letivo de 2021</a:t>
            </a:r>
          </a:p>
          <a:p>
            <a:r>
              <a:rPr lang="pt-BR" dirty="0"/>
              <a:t>01/09 – Reunião geral docente – primeiro momento de apresentação das possibilidades legais de redução do calendário, informe sobre prazos e fluxos (Minuta do CNE)</a:t>
            </a:r>
          </a:p>
          <a:p>
            <a:r>
              <a:rPr lang="pt-BR" dirty="0"/>
              <a:t>15, 16 e 17/09 – Reuniões da Diretoria de Ensino com Coordenadorias Acadêmicas, com apresentação das possibilidades legais, prazos, fluxos e atualização da legislação (Minuta do PL/Senado)</a:t>
            </a:r>
          </a:p>
          <a:p>
            <a:r>
              <a:rPr lang="pt-BR" dirty="0"/>
              <a:t>30/09 – Reunião com o Comitê de Ensino, para deliberações (PL do Senado já aprovada)</a:t>
            </a:r>
          </a:p>
          <a:p>
            <a:r>
              <a:rPr lang="pt-BR" dirty="0"/>
              <a:t>05/10 – Primeira reunião com alunos dos terceiros anos</a:t>
            </a:r>
          </a:p>
          <a:p>
            <a:r>
              <a:rPr lang="pt-BR" dirty="0"/>
              <a:t>08/10 – Segunda reunião com alunos dos terceiros anos</a:t>
            </a:r>
          </a:p>
          <a:p>
            <a:r>
              <a:rPr lang="pt-BR" dirty="0"/>
              <a:t>18/10 – Reunião do Conselho Acadêmico</a:t>
            </a:r>
          </a:p>
        </p:txBody>
      </p:sp>
    </p:spTree>
    <p:extLst>
      <p:ext uri="{BB962C8B-B14F-4D97-AF65-F5344CB8AC3E}">
        <p14:creationId xmlns:p14="http://schemas.microsoft.com/office/powerpoint/2010/main" val="251532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9048A-FE64-4B82-9D0A-87B391A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Comitê de ensino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F4CD020D-71BF-4500-9DFB-3331C555C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11236"/>
              </p:ext>
            </p:extLst>
          </p:nvPr>
        </p:nvGraphicFramePr>
        <p:xfrm>
          <a:off x="6614283" y="980197"/>
          <a:ext cx="3733015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553">
                  <a:extLst>
                    <a:ext uri="{9D8B030D-6E8A-4147-A177-3AD203B41FA5}">
                      <a16:colId xmlns:a16="http://schemas.microsoft.com/office/drawing/2014/main" val="2834894302"/>
                    </a:ext>
                  </a:extLst>
                </a:gridCol>
                <a:gridCol w="1600462">
                  <a:extLst>
                    <a:ext uri="{9D8B030D-6E8A-4147-A177-3AD203B41FA5}">
                      <a16:colId xmlns:a16="http://schemas.microsoft.com/office/drawing/2014/main" val="1086102038"/>
                    </a:ext>
                  </a:extLst>
                </a:gridCol>
              </a:tblGrid>
              <a:tr h="271952">
                <a:tc>
                  <a:txBody>
                    <a:bodyPr/>
                    <a:lstStyle/>
                    <a:p>
                      <a:r>
                        <a:rPr lang="pt-BR" sz="1400" dirty="0"/>
                        <a:t>COORDENADORIA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VOTO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50960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507105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CODAFIS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841554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CODAAMB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ABSTENÇÃO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86002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11320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92151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CODEHCISA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522919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68290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133743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31798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36628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79081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946260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CODAGEO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72949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CODAQUIM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05992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CODAMAT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943995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r>
                        <a:rPr lang="pt-BR" sz="1400" dirty="0"/>
                        <a:t>PEDAGOGIA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33816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705678F-2D2A-4A5D-ADB9-A269B8B46D0A}"/>
              </a:ext>
            </a:extLst>
          </p:cNvPr>
          <p:cNvSpPr txBox="1"/>
          <p:nvPr/>
        </p:nvSpPr>
        <p:spPr>
          <a:xfrm>
            <a:off x="1228437" y="2118651"/>
            <a:ext cx="3162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180 DIAS LETIVOS – 10 VOTOS</a:t>
            </a:r>
          </a:p>
          <a:p>
            <a:r>
              <a:rPr lang="pt-BR" dirty="0"/>
              <a:t>160 DIAS LETIVOS – 4 VOTOS</a:t>
            </a:r>
          </a:p>
          <a:p>
            <a:r>
              <a:rPr lang="pt-BR" dirty="0"/>
              <a:t>200 DIAS LETIVOS – 2 VOTOS</a:t>
            </a:r>
          </a:p>
          <a:p>
            <a:r>
              <a:rPr lang="pt-BR" dirty="0"/>
              <a:t>ABSTENÇÕES – 1 VOTO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44FC7A1-E41B-4F35-82DD-85FA66F6E6E7}"/>
              </a:ext>
            </a:extLst>
          </p:cNvPr>
          <p:cNvSpPr txBox="1"/>
          <p:nvPr/>
        </p:nvSpPr>
        <p:spPr>
          <a:xfrm>
            <a:off x="1107251" y="4311504"/>
            <a:ext cx="4101028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4"/>
                </a:solidFill>
              </a:rPr>
              <a:t>IMPORTANTE: </a:t>
            </a:r>
            <a:r>
              <a:rPr lang="pt-BR" dirty="0"/>
              <a:t>ALUNAS E ALUNOS, DIVULGAR A NECESSIDADE E IMPORTÂNCIA DE COMITÊ DE ENSINO</a:t>
            </a:r>
          </a:p>
        </p:txBody>
      </p:sp>
    </p:spTree>
    <p:extLst>
      <p:ext uri="{BB962C8B-B14F-4D97-AF65-F5344CB8AC3E}">
        <p14:creationId xmlns:p14="http://schemas.microsoft.com/office/powerpoint/2010/main" val="96898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9048A-FE64-4B82-9D0A-87B391A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aos alunos – diretoria de ensino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8821712-3DB7-486B-AE34-197FDC66BCB0}"/>
              </a:ext>
            </a:extLst>
          </p:cNvPr>
          <p:cNvSpPr txBox="1"/>
          <p:nvPr/>
        </p:nvSpPr>
        <p:spPr>
          <a:xfrm>
            <a:off x="1024128" y="2189018"/>
            <a:ext cx="97200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PRIMEIRO ENCONTRO</a:t>
            </a:r>
          </a:p>
          <a:p>
            <a:r>
              <a:rPr lang="pt-BR" dirty="0"/>
              <a:t>Representantes de turma, para explicar os encaminhamentos do Comitê de Ensino, e ouvir os alunos a respeito desses encaminhamentos</a:t>
            </a:r>
          </a:p>
          <a:p>
            <a:r>
              <a:rPr lang="pt-BR" dirty="0"/>
              <a:t>Alunos definiram por criar um questionário que pudesse trazer impressões gerais, e não particularizadas, sobre a redução do calendário</a:t>
            </a:r>
          </a:p>
          <a:p>
            <a:endParaRPr lang="pt-BR" dirty="0"/>
          </a:p>
          <a:p>
            <a:r>
              <a:rPr lang="pt-BR" dirty="0"/>
              <a:t>SEGUNDO ENCONTRO</a:t>
            </a:r>
          </a:p>
          <a:p>
            <a:r>
              <a:rPr lang="pt-BR" dirty="0"/>
              <a:t>De posse dos resultados do questionário, foram discutidas alternativas para que este período seja aproveitado da melhor forma possível, com redução de sobrecarga.</a:t>
            </a:r>
          </a:p>
          <a:p>
            <a:r>
              <a:rPr lang="pt-BR" dirty="0"/>
              <a:t>193 alunos do terceiro ano responderam (resultados em seguida)</a:t>
            </a:r>
          </a:p>
          <a:p>
            <a:r>
              <a:rPr lang="pt-BR" dirty="0"/>
              <a:t>Após deliberação do CA, será agendada uma reunião com todos os alunos, para buscarmos alternativas pedagógicas para o período.</a:t>
            </a:r>
          </a:p>
          <a:p>
            <a:r>
              <a:rPr lang="pt-BR" dirty="0"/>
              <a:t>A Diretoria de Ensino também irá realizar uma reunião pedagógica com todos os professores dos terceiros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27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9048A-FE64-4B82-9D0A-87B391A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QUESTIONÁRIO APLICADO PELOS ALUNOS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D54A705-641F-4047-BA78-AD8A523FF7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97" t="36125" r="27425" b="27299"/>
          <a:stretch/>
        </p:blipFill>
        <p:spPr>
          <a:xfrm>
            <a:off x="1376218" y="2161032"/>
            <a:ext cx="9205834" cy="379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4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9048A-FE64-4B82-9D0A-87B391A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QUESTIONÁRIO APLICADO PELOS ALUNOS</a:t>
            </a:r>
          </a:p>
        </p:txBody>
      </p:sp>
      <p:pic>
        <p:nvPicPr>
          <p:cNvPr id="1026" name="Picture 2" descr="Gráfico de respostas do Formulários Google. Título da pergunta: Em sua opinião, qual seria o método mais eficaz para garantir que quem for aprovado em uma universidade consiga finalizar o terceiro ano do ensino médio?. Número de respostas: 193 respostas.">
            <a:extLst>
              <a:ext uri="{FF2B5EF4-FFF2-40B4-BE49-F238E27FC236}">
                <a16:creationId xmlns:a16="http://schemas.microsoft.com/office/drawing/2014/main" id="{BE640363-E3A2-4EE6-AB04-95295E754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891" y="2084832"/>
            <a:ext cx="8266545" cy="37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13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232C3-404D-4130-834D-2AA6C7B2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2021.2 (ajuste para 180 dias)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62AC625D-FE3C-4AA9-8ED1-3C985BDD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22068"/>
              </p:ext>
            </p:extLst>
          </p:nvPr>
        </p:nvGraphicFramePr>
        <p:xfrm>
          <a:off x="1024128" y="1779959"/>
          <a:ext cx="1040604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6492">
                  <a:extLst>
                    <a:ext uri="{9D8B030D-6E8A-4147-A177-3AD203B41FA5}">
                      <a16:colId xmlns:a16="http://schemas.microsoft.com/office/drawing/2014/main" val="2749095271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3597549892"/>
                    </a:ext>
                  </a:extLst>
                </a:gridCol>
                <a:gridCol w="2577931">
                  <a:extLst>
                    <a:ext uri="{9D8B030D-6E8A-4147-A177-3AD203B41FA5}">
                      <a16:colId xmlns:a16="http://schemas.microsoft.com/office/drawing/2014/main" val="2572378283"/>
                    </a:ext>
                  </a:extLst>
                </a:gridCol>
              </a:tblGrid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Calendário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Calendário 2 (atualizado)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69958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Término do 1º Semestre Letivo 2021 (Cursos técnicos e de Graduação)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277564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Exames Finais (Cursos semestrais)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22/12 e 23/12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903616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Término da 1ª etapa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13/11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783952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Recuperação da 1ª etapa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29/11 a 04/12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07056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Término do 1º Semestre Escolar 2021 (Cursos semestrais)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23/12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106113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Início do 2º Semestre Letivo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18/01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13619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dirty="0"/>
                        <a:t>Início da 2ª etapa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MANTIDO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158485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Término da 2ª etapa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26/02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12/02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1272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Recuperação 2ª etapa (Técnicos Integrados)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14/03 A 19/03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28/02 a 12/03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892249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Início da 3ª etapa (Técnicos Integrados)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56700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Término da 3ª etapa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19/05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6492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Término do Ano Letivo 2021 / Semestre Letivo 2021.2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101385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Processamento de fórmula de exames finais (Técnicos Integrados)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20/05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27/04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03840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Exames Finais/ Recuperações Finais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23/05 a 27/05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28/04 s 03/05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38178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Férias docentes (30 dias)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30/05 a 28/06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04/05 a 01/06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554545"/>
                  </a:ext>
                </a:extLst>
              </a:tr>
              <a:tr h="253669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Previsão de início de 2022 letivo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29/06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06/06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049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87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232C3-404D-4130-834D-2AA6C7B2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2121.2 (TERCEIROS ANOS)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3C1C7A-CEAA-4889-858A-A81C93B97D9A}"/>
              </a:ext>
            </a:extLst>
          </p:cNvPr>
          <p:cNvSpPr txBox="1"/>
          <p:nvPr/>
        </p:nvSpPr>
        <p:spPr>
          <a:xfrm>
            <a:off x="1270001" y="2665945"/>
            <a:ext cx="96519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13/11 - Término da 1ª etapa (Técnicos Integrados)		</a:t>
            </a:r>
          </a:p>
          <a:p>
            <a:r>
              <a:rPr lang="pt-BR" dirty="0"/>
              <a:t>16/11 - Início da 2ª etapa (Técnicos Integrados)						</a:t>
            </a:r>
          </a:p>
          <a:p>
            <a:r>
              <a:rPr lang="pt-BR" dirty="0"/>
              <a:t>29/11 a 04/12 - Recuperação 1ª etapa (Técnicos Integrados)				</a:t>
            </a:r>
          </a:p>
          <a:p>
            <a:r>
              <a:rPr lang="pt-BR" dirty="0"/>
              <a:t>23/12 - Término da 2ª etapa (Terceiros anos Integrados)</a:t>
            </a:r>
          </a:p>
          <a:p>
            <a:r>
              <a:rPr lang="pt-BR" dirty="0"/>
              <a:t>23/12 - Término do 1º Semestre Letivo 2021</a:t>
            </a:r>
          </a:p>
          <a:p>
            <a:r>
              <a:rPr lang="pt-BR" dirty="0"/>
              <a:t>18/01 - Início do 2º semestre (Subsequente e Graduação) e da 3ª etapa (Terceiros anos Integrados)</a:t>
            </a:r>
          </a:p>
          <a:p>
            <a:r>
              <a:rPr lang="pt-BR" dirty="0"/>
              <a:t>31/01 a 05/02 - Recuperação 2ª etapa (Terceiros anos Integrados)</a:t>
            </a:r>
          </a:p>
          <a:p>
            <a:r>
              <a:rPr lang="pt-BR" dirty="0"/>
              <a:t>26/04 - Término da 3ª etapa (Técnicos Integrados)					</a:t>
            </a:r>
          </a:p>
          <a:p>
            <a:r>
              <a:rPr lang="pt-BR" dirty="0"/>
              <a:t>27/04 - Processamento de fórmula de exames finais (Técnicos Integrados)</a:t>
            </a:r>
          </a:p>
          <a:p>
            <a:r>
              <a:rPr lang="pt-BR" dirty="0"/>
              <a:t>28/04 a 03/05 - Exames Finais/ Recuperações Finais						</a:t>
            </a:r>
          </a:p>
          <a:p>
            <a:r>
              <a:rPr lang="pt-BR" dirty="0"/>
              <a:t>02/06 - Previsão Ano Escolar 2022 / Semestre Escolar 2022.1							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6E4EEE-C52E-4466-88C1-D9AD3AB1929D}"/>
              </a:ext>
            </a:extLst>
          </p:cNvPr>
          <p:cNvSpPr txBox="1"/>
          <p:nvPr/>
        </p:nvSpPr>
        <p:spPr>
          <a:xfrm>
            <a:off x="7968385" y="1881946"/>
            <a:ext cx="3609154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tx1"/>
                </a:solidFill>
              </a:rPr>
              <a:t>IMPLICAÇÕES</a:t>
            </a:r>
          </a:p>
          <a:p>
            <a:r>
              <a:rPr lang="pt-BR" sz="1400" dirty="0">
                <a:solidFill>
                  <a:schemeClr val="tx1"/>
                </a:solidFill>
              </a:rPr>
              <a:t>Instrução Normativa Própria</a:t>
            </a:r>
          </a:p>
          <a:p>
            <a:r>
              <a:rPr lang="pt-BR" sz="1400" dirty="0">
                <a:solidFill>
                  <a:schemeClr val="tx1"/>
                </a:solidFill>
              </a:rPr>
              <a:t>Novas datas de Conselhos de Classe</a:t>
            </a:r>
          </a:p>
          <a:p>
            <a:r>
              <a:rPr lang="pt-BR" sz="1400" dirty="0">
                <a:solidFill>
                  <a:schemeClr val="tx1"/>
                </a:solidFill>
              </a:rPr>
              <a:t>Novas datas para reclassificação</a:t>
            </a:r>
          </a:p>
          <a:p>
            <a:r>
              <a:rPr lang="pt-BR" sz="1400" dirty="0">
                <a:solidFill>
                  <a:schemeClr val="tx1"/>
                </a:solidFill>
              </a:rPr>
              <a:t>Projeto para recondução dos alunos ao ensino superior</a:t>
            </a:r>
          </a:p>
          <a:p>
            <a:r>
              <a:rPr lang="pt-BR" sz="1400" dirty="0">
                <a:solidFill>
                  <a:schemeClr val="tx1"/>
                </a:solidFill>
              </a:rPr>
              <a:t>Projeto para alunos que fizerem a 3ª etapa conosco</a:t>
            </a:r>
          </a:p>
        </p:txBody>
      </p:sp>
    </p:spTree>
    <p:extLst>
      <p:ext uri="{BB962C8B-B14F-4D97-AF65-F5344CB8AC3E}">
        <p14:creationId xmlns:p14="http://schemas.microsoft.com/office/powerpoint/2010/main" val="362097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9048A-FE64-4B82-9D0A-87B391AE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6B37BB-5D87-480C-BA41-BFBA71731EAC}"/>
              </a:ext>
            </a:extLst>
          </p:cNvPr>
          <p:cNvSpPr txBox="1"/>
          <p:nvPr/>
        </p:nvSpPr>
        <p:spPr>
          <a:xfrm>
            <a:off x="1588655" y="2558473"/>
            <a:ext cx="94949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/>
              <a:t>Formulação da Instrução Normativa de Recondução de alunos concluintes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Reunião com todos os alunos concluintes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Reunião com todos os docentes das turmas concluintes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Alternativas à formação técnica discutidas nas coordenadorias, Coordenação Pedagógica e Comitê de Ensino</a:t>
            </a:r>
          </a:p>
          <a:p>
            <a:pPr marL="285750" indent="-285750">
              <a:buFontTx/>
              <a:buChar char="-"/>
            </a:pPr>
            <a:r>
              <a:rPr lang="pt-BR" sz="2400" dirty="0"/>
              <a:t>Divulgação dos encaminhamentos, prazos e procedimentos em reunião geral com pais e responsáveis</a:t>
            </a:r>
          </a:p>
        </p:txBody>
      </p:sp>
    </p:spTree>
    <p:extLst>
      <p:ext uri="{BB962C8B-B14F-4D97-AF65-F5344CB8AC3E}">
        <p14:creationId xmlns:p14="http://schemas.microsoft.com/office/powerpoint/2010/main" val="983879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</TotalTime>
  <Words>788</Words>
  <Application>Microsoft Office PowerPoint</Application>
  <PresentationFormat>Widescreen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Apresentação do PowerPoint</vt:lpstr>
      <vt:lpstr>Calendário escolar na pandemia, histórico de discussões e definições</vt:lpstr>
      <vt:lpstr>Comitê de ensino</vt:lpstr>
      <vt:lpstr>Consulta aos alunos – diretoria de ensino</vt:lpstr>
      <vt:lpstr>QUESTIONÁRIO APLICADO PELOS ALUNOS</vt:lpstr>
      <vt:lpstr>QUESTIONÁRIO APLICADO PELOS ALUNOS</vt:lpstr>
      <vt:lpstr>Calendário 2021.2 (ajuste para 180 dias)</vt:lpstr>
      <vt:lpstr>Calendário 2121.2 (TERCEIROS ANOS)</vt:lpstr>
      <vt:lpstr>PRÓXIMOS PASSOS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Elisa Novais</dc:creator>
  <cp:lastModifiedBy>Ana Elisa Novais</cp:lastModifiedBy>
  <cp:revision>41</cp:revision>
  <dcterms:created xsi:type="dcterms:W3CDTF">2021-07-16T11:47:00Z</dcterms:created>
  <dcterms:modified xsi:type="dcterms:W3CDTF">2021-10-25T19:47:35Z</dcterms:modified>
</cp:coreProperties>
</file>