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71" r:id="rId2"/>
    <p:sldId id="269" r:id="rId3"/>
    <p:sldId id="264" r:id="rId4"/>
    <p:sldId id="261" r:id="rId5"/>
    <p:sldId id="258" r:id="rId6"/>
    <p:sldId id="259" r:id="rId7"/>
    <p:sldId id="262" r:id="rId8"/>
    <p:sldId id="263" r:id="rId9"/>
    <p:sldId id="266" r:id="rId10"/>
    <p:sldId id="267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Y6vAVDo0wST5dMPMHvJXl60LA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8307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4413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8192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500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.gov.br/web/dou/-/decreto-n-11.255-de-9-de-novembro-de-2022-442990362" TargetMode="External"/><Relationship Id="rId3" Type="http://schemas.openxmlformats.org/officeDocument/2006/relationships/hyperlink" Target="https://www.gov.br/servidor/pt-br/acesso-a-informacao/faq/sou-gov.br/minha-saude/pericia/nao-concordei-com-a-decisao-pericial-como-faco-o-pedido-de-reconsideracao" TargetMode="External"/><Relationship Id="rId7" Type="http://schemas.openxmlformats.org/officeDocument/2006/relationships/hyperlink" Target="https://in.gov.br/en/web/dou/-/portaria-sgp/sedgg/me-n-10.671-de-15-de-dezembro-de-2022-45116164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gis.sigepe.gov.br/sigepe-bgp-ws-legis/legis-service/download/?id=0000356431-ALPDF/2018" TargetMode="External"/><Relationship Id="rId5" Type="http://schemas.openxmlformats.org/officeDocument/2006/relationships/hyperlink" Target="https://www.ifmg.edu.br/portal/noticias/perguntas-e-respostas-sobre-o-registro-eletronico-de-frequencia/portaria-268-2022-ref-tecnicos-administrativos.pdf" TargetMode="External"/><Relationship Id="rId4" Type="http://schemas.openxmlformats.org/officeDocument/2006/relationships/hyperlink" Target="https://www.gov.br/servidor/pt-br/acesso-a-informacao/faq/sou-gov.br/minha-saude/atestado/1-como-incluir-atestado-de-saude-no-aplicativo-sou-gov-br" TargetMode="External"/><Relationship Id="rId9" Type="http://schemas.openxmlformats.org/officeDocument/2006/relationships/hyperlink" Target="https://www2.siapenet.gov.br/saude/portal/public/index.x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v.br/servidor/pt-br/acesso-a-informacao/faq/sou-gov.br/minha-saude/atestado/1-como-incluir-atestado-de-saude-no-aplicativo-sou-gov-br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fmg.edu.br/portal/noticias/perguntas-e-respostas-sobre-o-registro-eletronico-de-frequencia/portaria-268-2022-ref-tecnicos-administrativos.pdf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3F7873C-5352-1EA2-84D8-2E1B6FFCB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170" y="5246038"/>
            <a:ext cx="6387690" cy="14400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3B7A1870-54EC-BB5C-0A60-B5969F00C50F}"/>
              </a:ext>
            </a:extLst>
          </p:cNvPr>
          <p:cNvSpPr/>
          <p:nvPr/>
        </p:nvSpPr>
        <p:spPr>
          <a:xfrm>
            <a:off x="1783830" y="929390"/>
            <a:ext cx="6205927" cy="28781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Atestados e declarações</a:t>
            </a:r>
          </a:p>
        </p:txBody>
      </p:sp>
    </p:spTree>
    <p:extLst>
      <p:ext uri="{BB962C8B-B14F-4D97-AF65-F5344CB8AC3E}">
        <p14:creationId xmlns:p14="http://schemas.microsoft.com/office/powerpoint/2010/main" val="3660064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59"/>
            <a:ext cx="829887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8</a:t>
            </a: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Caso periciado não concorde com a decisão pericial, como proceder? </a:t>
            </a: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servidor periciado terá o direito de interpor, uma única vez, pedido de reconsideração dirigido à autoridade pericial que proferiu a primeira decisão. Em caso de deferimento do pedido de reconsideração ou recurso, os efeitos da decisão retroagirão à data do ato impugnado.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A solicitação de reconsideração deverá ser realizada pelo SOU.GOV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Caso sua dúvida não tenha sido esclarecida aqui, procure o setor de Gestão de Pessoas do campus.</a:t>
            </a:r>
          </a:p>
          <a:p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Fontes: </a:t>
            </a: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Portal do servidor/Atestado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PORTARIA Nº 268 DE 03 DE MARÇO DE 2022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b="0" i="0" u="none" strike="noStrike" dirty="0">
                <a:solidFill>
                  <a:srgbClr val="116FB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NOTA TÉCNICA CONJUNTA Nº 09 - 2015 - -.pdf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i="0" cap="all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PORTARIA SGP/SEDGG/ME Nº 10.671, DE 15 DE DEZEMBRO DE 2022</a:t>
            </a:r>
            <a:endParaRPr lang="pt-BR" sz="1600" i="0" cap="all" dirty="0">
              <a:solidFill>
                <a:srgbClr val="162937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i="0" dirty="0">
                <a:solidFill>
                  <a:srgbClr val="0C326F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DECRETO Nº 11.255, DE 9 DE NOVEMBRO DE 2022</a:t>
            </a:r>
            <a:endParaRPr lang="pt-BR" sz="1600" i="0" dirty="0">
              <a:solidFill>
                <a:srgbClr val="0C326F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Site do SIASS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19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92195" y="565118"/>
            <a:ext cx="7774632" cy="182763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lang="pt-BR" sz="3959" b="1" dirty="0">
                <a:solidFill>
                  <a:schemeClr val="lt1"/>
                </a:solidFill>
              </a:rPr>
              <a:t>Atestados e Declarações de Comparecimento a Serviços de Saúde</a:t>
            </a:r>
            <a:endParaRPr sz="3959" b="1"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733245" y="2855344"/>
            <a:ext cx="7737895" cy="2777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>
                <a:solidFill>
                  <a:schemeClr val="dk1"/>
                </a:solidFill>
              </a:rPr>
              <a:t>Atestados médicos ou odontológicos </a:t>
            </a:r>
            <a:r>
              <a:rPr lang="pt-BR" sz="1800" dirty="0">
                <a:solidFill>
                  <a:schemeClr val="dk1"/>
                </a:solidFill>
              </a:rPr>
              <a:t>do servidor, ou de seus dependentes cadastrados, </a:t>
            </a:r>
            <a:r>
              <a:rPr lang="pt-BR" sz="1800" b="1" dirty="0">
                <a:solidFill>
                  <a:schemeClr val="tx1"/>
                </a:solidFill>
              </a:rPr>
              <a:t>comunique</a:t>
            </a:r>
            <a:r>
              <a:rPr lang="pt-BR" sz="1800" dirty="0">
                <a:solidFill>
                  <a:schemeClr val="dk1"/>
                </a:solidFill>
              </a:rPr>
              <a:t> por </a:t>
            </a:r>
            <a:r>
              <a:rPr lang="pt-BR" sz="1800" i="1" dirty="0">
                <a:solidFill>
                  <a:schemeClr val="dk1"/>
                </a:solidFill>
              </a:rPr>
              <a:t>e-mail</a:t>
            </a:r>
            <a:r>
              <a:rPr lang="pt-BR" sz="1800" dirty="0">
                <a:solidFill>
                  <a:schemeClr val="dk1"/>
                </a:solidFill>
              </a:rPr>
              <a:t> à chefia imediata em até 24 horas.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>
                <a:solidFill>
                  <a:schemeClr val="dk1"/>
                </a:solidFill>
                <a:sym typeface="Calibri"/>
              </a:rPr>
              <a:t>No caso de consultas ou outros serviços, comunicar com antecedência, se possível.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>
                <a:solidFill>
                  <a:schemeClr val="dk1"/>
                </a:solidFill>
                <a:sym typeface="Calibri"/>
              </a:rPr>
              <a:t>Não</a:t>
            </a:r>
            <a:r>
              <a:rPr lang="pt-BR" sz="1800" dirty="0">
                <a:solidFill>
                  <a:schemeClr val="dk1"/>
                </a:solidFill>
                <a:sym typeface="Calibri"/>
              </a:rPr>
              <a:t> enviar o atestado para a chefia por e-mail.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>
                <a:solidFill>
                  <a:schemeClr val="dk1"/>
                </a:solidFill>
                <a:sym typeface="Calibri"/>
              </a:rPr>
              <a:t>Caso o servidor não possa fazer o comunicado, seu representante poderá fazer.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4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sz="22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563073" y="5958531"/>
            <a:ext cx="864096" cy="1577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017039" y="5852754"/>
            <a:ext cx="1067130" cy="3692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 horas</a:t>
            </a:r>
            <a:endParaRPr sz="1800" b="1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Gestão de Pessoas\AppData\Local\Microsoft\Windows\INetCache\IE\KCYMIOZF\emai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96" y="5450796"/>
            <a:ext cx="1164566" cy="9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33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674558" y="1469036"/>
            <a:ext cx="8127168" cy="514480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ATESTADO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Documento onde o médico ou dentista informa necessidade de afastamento do trabalho </a:t>
            </a:r>
            <a:r>
              <a:rPr lang="pt-BR" sz="1600" b="1" dirty="0">
                <a:solidFill>
                  <a:schemeClr val="tx1"/>
                </a:solidFill>
              </a:rPr>
              <a:t>por um dia inteiro ou mais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schemeClr val="tx1"/>
                </a:solidFill>
              </a:rPr>
              <a:t>Em até 05 dias corridos da data de emissão do atestado, acesse SOU.GOV</a:t>
            </a:r>
            <a:r>
              <a:rPr lang="pt-BR" sz="1600" dirty="0">
                <a:solidFill>
                  <a:schemeClr val="tx1"/>
                </a:solidFill>
              </a:rPr>
              <a:t>, clique em </a:t>
            </a:r>
            <a:r>
              <a:rPr lang="pt-BR" sz="1600" dirty="0">
                <a:solidFill>
                  <a:schemeClr val="tx1"/>
                </a:solidFill>
                <a:hlinkClick r:id="rId2"/>
              </a:rPr>
              <a:t>Autoatendimento/Incluir/Atestado </a:t>
            </a:r>
            <a:r>
              <a:rPr lang="pt-BR" sz="1600" dirty="0">
                <a:solidFill>
                  <a:schemeClr val="tx1"/>
                </a:solidFill>
              </a:rPr>
              <a:t>e execute todos os passos até visualizar a mensagem de conclusão. O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 Inconfidentes (Ouro Preto) receberá o documento e providenciará o registro com dispensa ou agendamento de perícia/junta médica, conforme fluxograma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 nas próximas telas.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Entre no </a:t>
            </a:r>
            <a:r>
              <a:rPr lang="pt-BR" sz="1600" b="1" dirty="0" err="1">
                <a:solidFill>
                  <a:schemeClr val="tx1"/>
                </a:solidFill>
              </a:rPr>
              <a:t>Suap</a:t>
            </a:r>
            <a:r>
              <a:rPr lang="pt-BR" sz="1600" dirty="0">
                <a:solidFill>
                  <a:schemeClr val="tx1"/>
                </a:solidFill>
              </a:rPr>
              <a:t> e no campo observação informe atestado médico e quantidade de dias. </a:t>
            </a:r>
            <a:r>
              <a:rPr lang="pt-BR" sz="1600" b="1" dirty="0">
                <a:solidFill>
                  <a:schemeClr val="tx1"/>
                </a:solidFill>
              </a:rPr>
              <a:t>Não anexe o atestado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Caso o atestado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informe código CID que justifique o afastamento, ou conste o código </a:t>
            </a:r>
            <a:r>
              <a:rPr lang="pt-BR" sz="1600" b="1" dirty="0">
                <a:solidFill>
                  <a:schemeClr val="tx1"/>
                </a:solidFill>
              </a:rPr>
              <a:t>Z 763</a:t>
            </a:r>
            <a:r>
              <a:rPr lang="pt-BR" sz="1600" dirty="0">
                <a:solidFill>
                  <a:schemeClr val="tx1"/>
                </a:solidFill>
              </a:rPr>
              <a:t>, será agendada perícia para o servidor ou dependente.</a:t>
            </a:r>
          </a:p>
          <a:p>
            <a:pPr marL="50800" indent="0" algn="just">
              <a:buNone/>
            </a:pPr>
            <a:endParaRPr lang="pt-BR" sz="1800" dirty="0"/>
          </a:p>
          <a:p>
            <a:pPr marL="50800" indent="0">
              <a:buNone/>
            </a:pP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592" y="5949364"/>
            <a:ext cx="445219" cy="1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811" y="5601448"/>
            <a:ext cx="2011441" cy="80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C7C6F83-034D-CDEA-C4E1-0A9E7A2249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0619" y="5536089"/>
            <a:ext cx="1277973" cy="82655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B0065EE-D5E8-14AA-3656-4726A36CB77C}"/>
              </a:ext>
            </a:extLst>
          </p:cNvPr>
          <p:cNvSpPr txBox="1"/>
          <p:nvPr/>
        </p:nvSpPr>
        <p:spPr>
          <a:xfrm>
            <a:off x="1588957" y="269823"/>
            <a:ext cx="6775554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Atestado </a:t>
            </a:r>
            <a:r>
              <a:rPr lang="pt-BR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≠ Declaração</a:t>
            </a:r>
          </a:p>
        </p:txBody>
      </p:sp>
    </p:spTree>
    <p:extLst>
      <p:ext uri="{BB962C8B-B14F-4D97-AF65-F5344CB8AC3E}">
        <p14:creationId xmlns:p14="http://schemas.microsoft.com/office/powerpoint/2010/main" val="239634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2"/>
          </p:nvPr>
        </p:nvSpPr>
        <p:spPr>
          <a:xfrm>
            <a:off x="764498" y="179882"/>
            <a:ext cx="8019738" cy="622614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DECLARAÇÃO DE COMPARECIMENTO</a:t>
            </a:r>
          </a:p>
          <a:p>
            <a:pPr marL="50800" indent="0" algn="ctr">
              <a:buNone/>
            </a:pPr>
            <a:endParaRPr lang="pt-BR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Documento onde o profissional de saúde, posto ou clínica informa que o servidor esteve presente em consulta, exame, ou outros procedimentos por </a:t>
            </a:r>
            <a:r>
              <a:rPr lang="pt-BR" sz="1600" b="1" dirty="0">
                <a:solidFill>
                  <a:schemeClr val="tx1"/>
                </a:solidFill>
              </a:rPr>
              <a:t>algumas horas de um determinado dia.</a:t>
            </a:r>
          </a:p>
          <a:p>
            <a:pPr marL="50800" indent="0" algn="just">
              <a:buNone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Este documento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informa o código CID.</a:t>
            </a: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Este documento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deve ser encaminhado para o setor de Gestão de Pessoas, SOU.GOV ou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No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b="1" dirty="0" err="1">
                <a:solidFill>
                  <a:schemeClr val="tx1"/>
                </a:solidFill>
              </a:rPr>
              <a:t>Suap</a:t>
            </a:r>
            <a:r>
              <a:rPr lang="pt-BR" sz="1600" b="1" dirty="0">
                <a:solidFill>
                  <a:schemeClr val="tx1"/>
                </a:solidFill>
              </a:rPr>
              <a:t>, anexe a declaração para chefia imediata avaliar dispensa ou compensação </a:t>
            </a:r>
            <a:r>
              <a:rPr lang="pt-BR" sz="1600" dirty="0">
                <a:solidFill>
                  <a:schemeClr val="tx1"/>
                </a:solidFill>
              </a:rPr>
              <a:t>conforme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PORTARIA Nº 268 DE 03 DE MARÇO DE 2022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Art. 7º, § 3º: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I. 44 (quarenta e quatro) horas no ano, para os servidores submetidos à jornada de trabalho de 8 (oito) horas diárias;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 33 (trinta e três) horas no ano, para os servidores submetidos à jornada de trabalho de 6 (seis) horas diárias; e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III. 22 (vinte e duas) horas no ano, para os servidores submetidos à jornada de trabalho de 4 (quatro) horas diárias. </a:t>
            </a:r>
          </a:p>
          <a:p>
            <a:pPr marL="965200" lvl="2" indent="0">
              <a:buNone/>
            </a:pPr>
            <a:r>
              <a:rPr lang="pt-B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As ausências que superarem os limites acima estabelecidos serão objeto de compensação, em conformidade com o disposto na Portaria.</a:t>
            </a:r>
            <a:endParaRPr lang="pt-BR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/>
              <a:t>Visando evitar conflitos de horário, o servidor deverá agendar seus procedimentos clínicos, preferencialmente, nos horários que menos influenciam o cumprimento integral de sua jornada de trabalho e avisar a chefia com antecedência.</a:t>
            </a:r>
            <a:endParaRPr lang="pt-BR" sz="16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sz="16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8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dirty="0"/>
          </a:p>
          <a:p>
            <a:pPr marL="5080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2815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82" y="886691"/>
            <a:ext cx="9047018" cy="587432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827584" y="260648"/>
            <a:ext cx="2520280" cy="432048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Fluxograma Siass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br>
              <a:rPr lang="pt-BR" dirty="0"/>
            </a:br>
            <a:r>
              <a:rPr lang="pt-BR" dirty="0"/>
              <a:t>Orientações GERAIS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3" name="CaixaDeTexto 2"/>
          <p:cNvSpPr txBox="1"/>
          <p:nvPr/>
        </p:nvSpPr>
        <p:spPr>
          <a:xfrm>
            <a:off x="483078" y="1620980"/>
            <a:ext cx="839768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responsabilidade obrigatória exclusiva do servidor, ou seu representante, comunicar à sua chefia imediata, nas primeiras 24 horas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afastamento das atividades laborais por motivo de licença da própria saúde ou licença por motivo de doença em pessoa da família, considerando o  inciso I do art. 117 da lei nº 8.112/1990. Não apresentar o atestado, apenas comunicar por e-mail.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 compete à chefia imediata ou às áreas de gestão de pessoas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receber, guardar ou ter acesso aos atestados médicos e informações sigilosas do prontuário do servidor, inclusive os atestados que subsidiarão as licenças dispensadas de perícia.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 o servidor não compareça à perícia, ou solicite reagendamento com justificativa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caberá a administração pública caracterizar falta ao serviço, nos termos do art. 44, inciso I, da Lei nº 8.112/1990.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Ausência por motivo de doença em pessoa da família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aceita se o familiar em questão já constar como dependente cadastrado no </a:t>
            </a: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SOU.GOV. Caso o familiar ainda não seja cadastrado, faça o cadastro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</a:t>
            </a: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SOU.GOV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envie o atestado pelo mesmo aplicativo.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60"/>
            <a:ext cx="812608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1. Sou obrigado a autorizar a especificação do CID no atestado?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Ao servidor é assegurado o direito de 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não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 autorizar a especificação do diagnóstico em seu atestado. Neste caso, o servidor deverá submeter-se à Perícia Oficial, independentemente do número de dias de afastamento solicitados.</a:t>
            </a:r>
          </a:p>
          <a:p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2. Em que casos não haverá perícia?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a) Em licenças para tratamento da própria saúde de 1 a 5 dias e que não ultrapassem 14 dias no acumulado dos últimos doze meses;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b) Em licenças para acompanhamento de familiar doente de 1 a 3 dias e que não ultrapassem 14 dias no acumulado dos últimos doze meses.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3. A quais familiares se estende o direito à Licença para tratamento de Saúde em Pessoa da Família?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Considera-se pessoa da família, para essa finalidade: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cônjuge ou companheiro;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pai, mãe, padrasto ou madrasta;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Filhos, enteados.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Tx/>
              <a:buChar char="-"/>
            </a:pPr>
            <a:endParaRPr lang="pt-BR" sz="1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688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59"/>
            <a:ext cx="829887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4. A licença para acompanhamento de pessoa da família em tratamento é remunerada? E qual o prazo máximo de afastamento para acompanhamento?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Nos primeiros 60 dias, consecutivos ou não, a remuneração do servidor será mantida. Caso essa licença seja prorrogada para além dos 60 dias, o servidor não será mais remunerado. Essa contagem se aplica a cada ciclo de 12 meses.  </a:t>
            </a:r>
          </a:p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5. Posso tirar licença para tratamento de saúde estando de férias?</a:t>
            </a:r>
          </a:p>
          <a:p>
            <a:pPr marL="342900" indent="-342900">
              <a:buAutoNum type="alphaLcParenR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O servidor que necessitar de tratamento de saúde durante o período de férias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, não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terá suas férias interrompidas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 Identificado que após o término das férias o servidor ainda precisar de licença deve apresentar requerimento no 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SOU.GOV e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comparecer ao </a:t>
            </a:r>
            <a:r>
              <a:rPr lang="pt-BR" sz="1600" dirty="0" err="1">
                <a:latin typeface="Calibri" pitchFamily="34" charset="0"/>
                <a:cs typeface="Calibri" pitchFamily="34" charset="0"/>
              </a:rPr>
              <a:t>Siass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 para avaliação da capacidade laborativa (art. 80 da Lei n° 8.112, de 1990 ).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b) O servidor que entrar de licença para tratamento de saúde até o dia anterior ao início de suas férias, terá o período das férias suspenso enquanto durar o afastamento, devendo ser remarcado.</a:t>
            </a:r>
          </a:p>
          <a:p>
            <a:endParaRPr lang="pt-BR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42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59"/>
            <a:ext cx="829887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6. Professores substitutos e professores visitantes seguem o mesmo fluxo para licença para tratamento da própria saúde?</a:t>
            </a:r>
          </a:p>
          <a:p>
            <a:pPr algn="just"/>
            <a:r>
              <a:rPr lang="pt-BR" sz="1600" b="1" dirty="0">
                <a:latin typeface="Calibri" pitchFamily="34" charset="0"/>
                <a:cs typeface="Calibri" pitchFamily="34" charset="0"/>
              </a:rPr>
              <a:t>Sim.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No entanto, professores substitutos/visitantes, os ocupantes de cargos comissionados sem vínculo com o serviço público, os empregados públicos, os anistiados celetistas e os contratados por tempo determinado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vinculam-se ao Regime Geral de Previdência Social – RGPS. 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Somente os primeiros 15 dias de licença serão concedidos pelo SIASS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, conforme prevê o art. 60 da Lei nº 8.213, de 1991, sendo necessário avaliação pericial para concessão desse afastamento. A partir do 16º dia de afastamento as licenças serão concedidas pelo INSS. Para tal, o periciado deve solicitar agendamento de perícia no MEU INSS ou em uma agência do INSS assim que receber o atestado médico.</a:t>
            </a:r>
          </a:p>
          <a:p>
            <a:pPr algn="just"/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O servidor podo solicitar retorno ao trabalho antes do término da licença? </a:t>
            </a:r>
          </a:p>
          <a:p>
            <a:pPr algn="just"/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servidor que se sentir apto para retornar ao trabalho antes do término da licença poderá solicitar nova avaliação pericial e, se entender que o servidor está apto para retornar às atividades, o perito retificará o laudo pericial que concedeu o afastamento ajustando o novo período do afastamento.</a:t>
            </a:r>
          </a:p>
        </p:txBody>
      </p:sp>
    </p:spTree>
    <p:extLst>
      <p:ext uri="{BB962C8B-B14F-4D97-AF65-F5344CB8AC3E}">
        <p14:creationId xmlns:p14="http://schemas.microsoft.com/office/powerpoint/2010/main" val="1078158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655</TotalTime>
  <Words>1376</Words>
  <Application>Microsoft Office PowerPoint</Application>
  <PresentationFormat>Apresentação na tela (4:3)</PresentationFormat>
  <Paragraphs>91</Paragraphs>
  <Slides>10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Wingdings</vt:lpstr>
      <vt:lpstr>Tema do Office</vt:lpstr>
      <vt:lpstr>Apresentação do PowerPoint</vt:lpstr>
      <vt:lpstr>Atestados e Declarações de Comparecimento a Serviços de Saúde</vt:lpstr>
      <vt:lpstr>Apresentação do PowerPoint</vt:lpstr>
      <vt:lpstr>Apresentação do PowerPoint</vt:lpstr>
      <vt:lpstr>Apresentação do PowerPoint</vt:lpstr>
      <vt:lpstr> Orientações GERAIS                                                                 </vt:lpstr>
      <vt:lpstr> PERGUNTAS FREQUENTES                                                                 </vt:lpstr>
      <vt:lpstr> PERGUNTAS FREQUENTES                                                                 </vt:lpstr>
      <vt:lpstr> PERGUNTAS FREQUENTES                                                                 </vt:lpstr>
      <vt:lpstr> PERGUNTAS FREQUENTES                            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Atestados e Declarações de Comparecimento a Serviços de Saúde</dc:title>
  <dc:creator>Gestão de Pessoas</dc:creator>
  <cp:lastModifiedBy>Carla Zinato Campos</cp:lastModifiedBy>
  <cp:revision>37</cp:revision>
  <dcterms:created xsi:type="dcterms:W3CDTF">2019-05-24T17:59:19Z</dcterms:created>
  <dcterms:modified xsi:type="dcterms:W3CDTF">2024-04-30T18:46:11Z</dcterms:modified>
</cp:coreProperties>
</file>