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78" r:id="rId3"/>
    <p:sldId id="275" r:id="rId4"/>
    <p:sldId id="276" r:id="rId5"/>
    <p:sldId id="268" r:id="rId6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7" roundtripDataSignature="AMtx7mhVZnaZ0XA65hFOqAM/lWdr3PsL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C8C4"/>
    <a:srgbClr val="0B976C"/>
    <a:srgbClr val="0B973A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83" autoAdjust="0"/>
    <p:restoredTop sz="87591" autoAdjust="0"/>
  </p:normalViewPr>
  <p:slideViewPr>
    <p:cSldViewPr snapToGrid="0">
      <p:cViewPr varScale="1">
        <p:scale>
          <a:sx n="101" d="100"/>
          <a:sy n="101" d="100"/>
        </p:scale>
        <p:origin x="9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00" tIns="46550" rIns="93100" bIns="4655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00" tIns="46550" rIns="93100" bIns="4655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39838"/>
            <a:ext cx="5956300" cy="33512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00" tIns="46550" rIns="93100" bIns="4655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5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00" tIns="46550" rIns="93100" bIns="4655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5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00" tIns="46550" rIns="93100" bIns="465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17012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3100" tIns="46550" rIns="93100" bIns="46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3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3100" tIns="46550" rIns="93100" bIns="46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39838"/>
            <a:ext cx="5956300" cy="335121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m branco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 dirty="0"/>
          </a:p>
        </p:txBody>
      </p:sp>
      <p:sp>
        <p:nvSpPr>
          <p:cNvPr id="11" name="Google Shape;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976C">
            <a:alpha val="25000"/>
          </a:srgbClr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4280848" y="1289489"/>
            <a:ext cx="3630305" cy="3630305"/>
          </a:xfrm>
          <a:prstGeom prst="ellipse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505604" y="2391032"/>
            <a:ext cx="1180792" cy="142721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/>
          <p:cNvSpPr/>
          <p:nvPr/>
        </p:nvSpPr>
        <p:spPr>
          <a:xfrm>
            <a:off x="992282" y="5745022"/>
            <a:ext cx="1067615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IMPLANTAÇÃO DO MÓDULO DE DESENVOLVIMENTO INSTITUCIONAL NO SUAP</a:t>
            </a:r>
          </a:p>
          <a:p>
            <a:pPr lvl="0" algn="ctr"/>
            <a:r>
              <a:rPr lang="pt-B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Monitoramento PDI </a:t>
            </a:r>
            <a:r>
              <a:rPr lang="pt-BR" sz="24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IFMG</a:t>
            </a:r>
            <a:r>
              <a:rPr lang="pt-BR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2019-2023</a:t>
            </a:r>
            <a:endParaRPr lang="pt-BR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7743981" y="1742776"/>
            <a:ext cx="4040389" cy="4045613"/>
          </a:xfrm>
          <a:prstGeom prst="rect">
            <a:avLst/>
          </a:prstGeom>
          <a:solidFill>
            <a:srgbClr val="577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0" y="1479115"/>
            <a:ext cx="11322424" cy="4572933"/>
          </a:xfrm>
          <a:prstGeom prst="rect">
            <a:avLst/>
          </a:prstGeom>
          <a:solidFill>
            <a:srgbClr val="B4C8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ound Single Corner Rectangle 55"/>
          <p:cNvSpPr/>
          <p:nvPr/>
        </p:nvSpPr>
        <p:spPr>
          <a:xfrm rot="5400000">
            <a:off x="18257" y="-18257"/>
            <a:ext cx="1079500" cy="1116013"/>
          </a:xfrm>
          <a:prstGeom prst="round1Rect">
            <a:avLst/>
          </a:prstGeom>
          <a:solidFill>
            <a:srgbClr val="0B976C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48" y="243086"/>
            <a:ext cx="461332" cy="55761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116014" y="305753"/>
            <a:ext cx="10676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IMPLANTAÇÃO DO MÓDULO DE DESENVOLVIMENTO INSTITUCIONAL NO SUAP</a:t>
            </a:r>
          </a:p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Monitoramento PDI </a:t>
            </a:r>
            <a:r>
              <a:rPr lang="pt-B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IFMG</a:t>
            </a:r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2019-2023</a:t>
            </a:r>
            <a:endParaRPr lang="pt-B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92474" y="1593193"/>
            <a:ext cx="1102995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sz="2000" b="0" dirty="0" smtClean="0"/>
              <a:t>Cronograma </a:t>
            </a:r>
            <a:r>
              <a:rPr lang="pt-BR" sz="2000" b="0" dirty="0"/>
              <a:t>de </a:t>
            </a:r>
            <a:r>
              <a:rPr lang="pt-BR" sz="2000" b="0" dirty="0" smtClean="0"/>
              <a:t>capacitação</a:t>
            </a:r>
            <a:endParaRPr lang="pt-BR" sz="2000" b="0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583208"/>
              </p:ext>
            </p:extLst>
          </p:nvPr>
        </p:nvGraphicFramePr>
        <p:xfrm>
          <a:off x="323348" y="2107381"/>
          <a:ext cx="10852839" cy="36234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38391">
                  <a:extLst>
                    <a:ext uri="{9D8B030D-6E8A-4147-A177-3AD203B41FA5}">
                      <a16:colId xmlns:a16="http://schemas.microsoft.com/office/drawing/2014/main" val="2026583790"/>
                    </a:ext>
                  </a:extLst>
                </a:gridCol>
                <a:gridCol w="4534861">
                  <a:extLst>
                    <a:ext uri="{9D8B030D-6E8A-4147-A177-3AD203B41FA5}">
                      <a16:colId xmlns:a16="http://schemas.microsoft.com/office/drawing/2014/main" val="1402883880"/>
                    </a:ext>
                  </a:extLst>
                </a:gridCol>
                <a:gridCol w="605585">
                  <a:extLst>
                    <a:ext uri="{9D8B030D-6E8A-4147-A177-3AD203B41FA5}">
                      <a16:colId xmlns:a16="http://schemas.microsoft.com/office/drawing/2014/main" val="1692630034"/>
                    </a:ext>
                  </a:extLst>
                </a:gridCol>
                <a:gridCol w="1137001">
                  <a:extLst>
                    <a:ext uri="{9D8B030D-6E8A-4147-A177-3AD203B41FA5}">
                      <a16:colId xmlns:a16="http://schemas.microsoft.com/office/drawing/2014/main" val="1036003206"/>
                    </a:ext>
                  </a:extLst>
                </a:gridCol>
                <a:gridCol w="1137001">
                  <a:extLst>
                    <a:ext uri="{9D8B030D-6E8A-4147-A177-3AD203B41FA5}">
                      <a16:colId xmlns:a16="http://schemas.microsoft.com/office/drawing/2014/main" val="2968716163"/>
                    </a:ext>
                  </a:extLst>
                </a:gridCol>
              </a:tblGrid>
              <a:tr h="217641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Etapa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Especificação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2912791"/>
                  </a:ext>
                </a:extLst>
              </a:tr>
              <a:tr h="63313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Capacitação 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Geral em Monitoramento do PDI pelo SUAP para gestores do </a:t>
                      </a:r>
                      <a:r>
                        <a:rPr lang="pt-BR" sz="18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IFMG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(Reitoria)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Fundamentos </a:t>
                      </a:r>
                      <a:r>
                        <a:rPr lang="pt-BR" sz="18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BSC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Fundamentos Gestão por Projetos</a:t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Modelo do PDI e Plano de Atividades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16h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6534828"/>
                  </a:ext>
                </a:extLst>
              </a:tr>
              <a:tr h="20774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Capacitação 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metodologia SUAP de monitoramento do PDI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Overview da funcionalidade, perfil do cadastrador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08/04/2021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16h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1547641"/>
                  </a:ext>
                </a:extLst>
              </a:tr>
              <a:tr h="21764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09/04/2021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15h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986211"/>
                  </a:ext>
                </a:extLst>
              </a:tr>
              <a:tr h="958371"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 Capacitação 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 metodologia SUAP de monitoramento do PDI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Setup do PDI - cadastros (com oficina), com:</a:t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Suporte e acompanhamento do cadastro do PDI </a:t>
                      </a:r>
                      <a:r>
                        <a:rPr lang="pt-BR" sz="18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IFMG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2019-2023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módulo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Suporte e acompanhamento no processo de associação dos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elementos de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composição do PDI (perspectivas, objetivos, unidades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gestoras, indicadores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projetos)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15h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0673371"/>
                  </a:ext>
                </a:extLst>
              </a:tr>
              <a:tr h="98107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15h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142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419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7743981" y="1742776"/>
            <a:ext cx="4040389" cy="4045613"/>
          </a:xfrm>
          <a:prstGeom prst="rect">
            <a:avLst/>
          </a:prstGeom>
          <a:solidFill>
            <a:srgbClr val="577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0" y="1479115"/>
            <a:ext cx="11322424" cy="4572933"/>
          </a:xfrm>
          <a:prstGeom prst="rect">
            <a:avLst/>
          </a:prstGeom>
          <a:solidFill>
            <a:srgbClr val="B4C8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ound Single Corner Rectangle 55"/>
          <p:cNvSpPr/>
          <p:nvPr/>
        </p:nvSpPr>
        <p:spPr>
          <a:xfrm rot="5400000">
            <a:off x="18257" y="-18257"/>
            <a:ext cx="1079500" cy="1116013"/>
          </a:xfrm>
          <a:prstGeom prst="round1Rect">
            <a:avLst/>
          </a:prstGeom>
          <a:solidFill>
            <a:srgbClr val="0B976C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48" y="243086"/>
            <a:ext cx="461332" cy="55761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116014" y="305753"/>
            <a:ext cx="10676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IMPLANTAÇÃO DO MÓDULO DE DESENVOLVIMENTO INSTITUCIONAL NO SUAP</a:t>
            </a:r>
          </a:p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Monitoramento PDI </a:t>
            </a:r>
            <a:r>
              <a:rPr lang="pt-B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IFMG</a:t>
            </a:r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2019-2023</a:t>
            </a:r>
            <a:endParaRPr lang="pt-B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347663" y="1629096"/>
            <a:ext cx="1102995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sz="2000" b="0" dirty="0" smtClean="0"/>
              <a:t>Cronograma </a:t>
            </a:r>
            <a:r>
              <a:rPr lang="pt-BR" sz="2000" b="0" dirty="0"/>
              <a:t>de </a:t>
            </a:r>
            <a:r>
              <a:rPr lang="pt-BR" sz="2000" b="0" dirty="0" smtClean="0"/>
              <a:t>capacitação</a:t>
            </a:r>
            <a:endParaRPr lang="pt-BR" sz="2000" b="0" dirty="0"/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072325"/>
              </p:ext>
            </p:extLst>
          </p:nvPr>
        </p:nvGraphicFramePr>
        <p:xfrm>
          <a:off x="347663" y="2180219"/>
          <a:ext cx="10828523" cy="34004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0712">
                  <a:extLst>
                    <a:ext uri="{9D8B030D-6E8A-4147-A177-3AD203B41FA5}">
                      <a16:colId xmlns:a16="http://schemas.microsoft.com/office/drawing/2014/main" val="698536325"/>
                    </a:ext>
                  </a:extLst>
                </a:gridCol>
                <a:gridCol w="5857875">
                  <a:extLst>
                    <a:ext uri="{9D8B030D-6E8A-4147-A177-3AD203B41FA5}">
                      <a16:colId xmlns:a16="http://schemas.microsoft.com/office/drawing/2014/main" val="3103401815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3595139671"/>
                    </a:ext>
                  </a:extLst>
                </a:gridCol>
                <a:gridCol w="1200150">
                  <a:extLst>
                    <a:ext uri="{9D8B030D-6E8A-4147-A177-3AD203B41FA5}">
                      <a16:colId xmlns:a16="http://schemas.microsoft.com/office/drawing/2014/main" val="2153218554"/>
                    </a:ext>
                  </a:extLst>
                </a:gridCol>
                <a:gridCol w="1298761">
                  <a:extLst>
                    <a:ext uri="{9D8B030D-6E8A-4147-A177-3AD203B41FA5}">
                      <a16:colId xmlns:a16="http://schemas.microsoft.com/office/drawing/2014/main" val="1915483817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Etapa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Especificação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4484885"/>
                  </a:ext>
                </a:extLst>
              </a:tr>
              <a:tr h="200025">
                <a:tc rowSpan="8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4. Capacitação 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 monitoramento do PDI pelo Farol de Desempenho: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Overview da funcionalidade: periodicidade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20/04/2021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17h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1307335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Perfil dos usuários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6604003"/>
                  </a:ext>
                </a:extLst>
              </a:tr>
              <a:tr h="60007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Gerenciamento dos períodos de alimentação – cadastro e uso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dos exportadores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controle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22/04/2021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17h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0763205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Atividades de validação dos dados - auditoria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357592"/>
                  </a:ext>
                </a:extLst>
              </a:tr>
              <a:tr h="2000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Materiais de referência – manual,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tutorial</a:t>
                      </a:r>
                      <a:r>
                        <a:rPr lang="pt-BR" sz="1800" u="none" strike="noStrike" baseline="0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vídeos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456677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Setup do Farol – cadastros (oficina), com:</a:t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Suporte e acompanhamento na Alimentação de Dados (automática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 manual);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2. Suporte e acompanhamento na geração dos resultados do Farol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 desempenho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(Relatórios, Painel de visão pública)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06/05/2021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17h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585414"/>
                  </a:ext>
                </a:extLst>
              </a:tr>
              <a:tr h="35814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17h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102889"/>
                  </a:ext>
                </a:extLst>
              </a:tr>
              <a:tr h="2095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16h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932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4335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7743981" y="1742776"/>
            <a:ext cx="4040389" cy="4045613"/>
          </a:xfrm>
          <a:prstGeom prst="rect">
            <a:avLst/>
          </a:prstGeom>
          <a:solidFill>
            <a:srgbClr val="5776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0" y="1479115"/>
            <a:ext cx="11322424" cy="5045510"/>
          </a:xfrm>
          <a:prstGeom prst="rect">
            <a:avLst/>
          </a:prstGeom>
          <a:solidFill>
            <a:srgbClr val="B4C8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5" name="Round Single Corner Rectangle 55"/>
          <p:cNvSpPr/>
          <p:nvPr/>
        </p:nvSpPr>
        <p:spPr>
          <a:xfrm rot="5400000">
            <a:off x="18257" y="-18257"/>
            <a:ext cx="1079500" cy="1116013"/>
          </a:xfrm>
          <a:prstGeom prst="round1Rect">
            <a:avLst/>
          </a:prstGeom>
          <a:solidFill>
            <a:srgbClr val="0B976C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48" y="243086"/>
            <a:ext cx="461332" cy="557610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1116014" y="305753"/>
            <a:ext cx="1067615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IMPLANTAÇÃO DO MÓDULO DE DESENVOLVIMENTO INSTITUCIONAL NO SUAP</a:t>
            </a:r>
          </a:p>
          <a:p>
            <a:pPr lvl="0"/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Monitoramento PDI </a:t>
            </a:r>
            <a:r>
              <a:rPr lang="pt-BR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IFMG</a:t>
            </a:r>
            <a:r>
              <a:rPr lang="pt-BR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2019-2023</a:t>
            </a:r>
            <a:endParaRPr lang="pt-BR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292474" y="1603604"/>
            <a:ext cx="1102995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pt-BR" sz="2000" b="0" dirty="0" smtClean="0"/>
              <a:t>Cronograma </a:t>
            </a:r>
            <a:r>
              <a:rPr lang="pt-BR" sz="2000" b="0" dirty="0"/>
              <a:t>de </a:t>
            </a:r>
            <a:r>
              <a:rPr lang="pt-BR" sz="2000" b="0" dirty="0" smtClean="0"/>
              <a:t>capacitação</a:t>
            </a:r>
            <a:endParaRPr lang="pt-BR" sz="2000" b="0" dirty="0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31997"/>
              </p:ext>
            </p:extLst>
          </p:nvPr>
        </p:nvGraphicFramePr>
        <p:xfrm>
          <a:off x="323348" y="2087707"/>
          <a:ext cx="10773276" cy="4352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81727">
                  <a:extLst>
                    <a:ext uri="{9D8B030D-6E8A-4147-A177-3AD203B41FA5}">
                      <a16:colId xmlns:a16="http://schemas.microsoft.com/office/drawing/2014/main" val="1001818467"/>
                    </a:ext>
                  </a:extLst>
                </a:gridCol>
                <a:gridCol w="5705475">
                  <a:extLst>
                    <a:ext uri="{9D8B030D-6E8A-4147-A177-3AD203B41FA5}">
                      <a16:colId xmlns:a16="http://schemas.microsoft.com/office/drawing/2014/main" val="203405608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779313737"/>
                    </a:ext>
                  </a:extLst>
                </a:gridCol>
                <a:gridCol w="1238250">
                  <a:extLst>
                    <a:ext uri="{9D8B030D-6E8A-4147-A177-3AD203B41FA5}">
                      <a16:colId xmlns:a16="http://schemas.microsoft.com/office/drawing/2014/main" val="2549011401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2509721021"/>
                    </a:ext>
                  </a:extLst>
                </a:gridCol>
              </a:tblGrid>
              <a:tr h="20213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Etapa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Especificação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Data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Horário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5634743"/>
                  </a:ext>
                </a:extLst>
              </a:tr>
              <a:tr h="192948">
                <a:tc rowSpan="7">
                  <a:txBody>
                    <a:bodyPr/>
                    <a:lstStyle/>
                    <a:p>
                      <a:pPr algn="l" fontAlgn="ctr"/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 Capacitação </a:t>
                      </a:r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 o desdobramento do PDI no Plano de </a:t>
                      </a:r>
                      <a:r>
                        <a:rPr lang="pt-BR" sz="18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Atividades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Overview da funcionalidade: periodicidade, fases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18h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2997020"/>
                  </a:ext>
                </a:extLst>
              </a:tr>
              <a:tr h="19294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Perfil dos usuários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1199303"/>
                  </a:ext>
                </a:extLst>
              </a:tr>
              <a:tr h="19483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Gerenciamento das fases – cadastro e uso dos relatórios para controle (Parte 1)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4439463"/>
                  </a:ext>
                </a:extLst>
              </a:tr>
              <a:tr h="19106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Gerenciamento das fases – cadastro e uso dos relatórios para controle (Parte 2)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4646217"/>
                  </a:ext>
                </a:extLst>
              </a:tr>
              <a:tr h="244361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Materiais de referência – manual, tutorial, vídeos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19/05/2021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18h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8473931"/>
                  </a:ext>
                </a:extLst>
              </a:tr>
              <a:tr h="37545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Setup do Plano – cadastros (oficina), com:</a:t>
                      </a:r>
                      <a:b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1. Acompanhamento e suporte na implantação do Plano de Atividades 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por </a:t>
                      </a:r>
                      <a:r>
                        <a:rPr lang="pt-BR" sz="1800" u="none" strike="noStrike" dirty="0" err="1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Pró-reitorias</a:t>
                      </a:r>
                      <a:r>
                        <a:rPr lang="pt-BR" sz="18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Diretorias Sistêmicas e </a:t>
                      </a:r>
                      <a:r>
                        <a:rPr lang="pt-BR" sz="1800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campi.</a:t>
                      </a:r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20/05/2021</a:t>
                      </a:r>
                      <a:endParaRPr lang="pt-B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18h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8223485"/>
                  </a:ext>
                </a:extLst>
              </a:tr>
              <a:tr h="37147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21/05/2021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13h às 18h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20000"/>
                        <a:lumOff val="80000"/>
                        <a:alpha val="7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512608"/>
                  </a:ext>
                </a:extLst>
              </a:tr>
              <a:tr h="9069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b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 Capacitação </a:t>
                      </a:r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Geral em Monitoramento do PDI pelo SUAP para gestores</a:t>
                      </a:r>
                      <a:b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 </a:t>
                      </a:r>
                      <a:r>
                        <a:rPr lang="pt-BR" sz="1600" b="1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IFMG</a:t>
                      </a:r>
                      <a:r>
                        <a:rPr lang="pt-BR" sz="16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600" b="1" i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(campi</a:t>
                      </a:r>
                      <a:r>
                        <a:rPr lang="pt-BR" sz="1600" b="1" i="1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pt-BR" sz="1600" b="1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Fundamentos </a:t>
                      </a:r>
                      <a:r>
                        <a:rPr lang="pt-BR" sz="1600" u="none" strike="noStrike" dirty="0" err="1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BSC</a:t>
                      </a:r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/>
                      </a:r>
                      <a:b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Fundamentos Gestão por Projetos</a:t>
                      </a:r>
                      <a:b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Modelo do PDI e Plano de Atividades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Agosto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600" u="none" strike="noStrike" dirty="0" smtClean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3827109"/>
                  </a:ext>
                </a:extLst>
              </a:tr>
              <a:tr h="192948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Carga horária total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pt-B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8723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4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3"/>
          <p:cNvSpPr/>
          <p:nvPr/>
        </p:nvSpPr>
        <p:spPr>
          <a:xfrm>
            <a:off x="2324100" y="3752850"/>
            <a:ext cx="7867650" cy="3105150"/>
          </a:xfrm>
          <a:prstGeom prst="rect">
            <a:avLst/>
          </a:prstGeom>
          <a:solidFill>
            <a:srgbClr val="0B976C">
              <a:alpha val="25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3"/>
          <p:cNvSpPr/>
          <p:nvPr/>
        </p:nvSpPr>
        <p:spPr>
          <a:xfrm>
            <a:off x="3209924" y="5180479"/>
            <a:ext cx="60960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IFMG</a:t>
            </a:r>
            <a:r>
              <a:rPr lang="pt-BR" sz="20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REITORIA - </a:t>
            </a:r>
            <a:r>
              <a:rPr lang="pt-BR" sz="20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5º ANDAR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TELEFONE</a:t>
            </a:r>
            <a:r>
              <a:rPr lang="pt-BR" sz="2000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2513-5217</a:t>
            </a:r>
            <a:endParaRPr sz="2000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ddi@ifmg.edu.br</a:t>
            </a:r>
            <a:endParaRPr lang="pt-BR" sz="2000" dirty="0"/>
          </a:p>
        </p:txBody>
      </p:sp>
      <p:cxnSp>
        <p:nvCxnSpPr>
          <p:cNvPr id="278" name="Google Shape;278;p13"/>
          <p:cNvCxnSpPr/>
          <p:nvPr/>
        </p:nvCxnSpPr>
        <p:spPr>
          <a:xfrm>
            <a:off x="2638425" y="5086350"/>
            <a:ext cx="7239000" cy="0"/>
          </a:xfrm>
          <a:prstGeom prst="straightConnector1">
            <a:avLst/>
          </a:prstGeom>
          <a:noFill/>
          <a:ln w="5715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279" name="Google Shape;279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600699" y="1653142"/>
            <a:ext cx="1034221" cy="12001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tângulo 1"/>
          <p:cNvSpPr/>
          <p:nvPr/>
        </p:nvSpPr>
        <p:spPr>
          <a:xfrm>
            <a:off x="2638425" y="4624941"/>
            <a:ext cx="72390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t-BR" sz="2200" b="1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DIRETORIA DE DESENVOLVIMENTO INSTITUCIONAL</a:t>
            </a:r>
            <a:endParaRPr lang="pt-BR" sz="2200" dirty="0"/>
          </a:p>
        </p:txBody>
      </p:sp>
    </p:spTree>
  </p:cSld>
  <p:clrMapOvr>
    <a:masterClrMapping/>
  </p:clrMapOvr>
  <p:transition spd="slow">
    <p:pu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8192</TotalTime>
  <Words>357</Words>
  <Application>Microsoft Office PowerPoint</Application>
  <PresentationFormat>Widescreen</PresentationFormat>
  <Paragraphs>94</Paragraphs>
  <Slides>5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Maria Barbosa dos Santos</dc:creator>
  <cp:lastModifiedBy>Camila Maria Barbosa dos Santos</cp:lastModifiedBy>
  <cp:revision>161</cp:revision>
  <cp:lastPrinted>2020-05-06T23:45:32Z</cp:lastPrinted>
  <dcterms:created xsi:type="dcterms:W3CDTF">2019-07-23T11:14:23Z</dcterms:created>
  <dcterms:modified xsi:type="dcterms:W3CDTF">2021-04-09T14:47:35Z</dcterms:modified>
</cp:coreProperties>
</file>