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28" r:id="rId1"/>
  </p:sldMasterIdLst>
  <p:sldIdLst>
    <p:sldId id="256" r:id="rId2"/>
    <p:sldId id="261" r:id="rId3"/>
    <p:sldId id="298" r:id="rId4"/>
    <p:sldId id="334" r:id="rId5"/>
    <p:sldId id="299" r:id="rId6"/>
    <p:sldId id="303" r:id="rId7"/>
    <p:sldId id="304" r:id="rId8"/>
    <p:sldId id="305" r:id="rId9"/>
    <p:sldId id="335" r:id="rId10"/>
    <p:sldId id="306" r:id="rId11"/>
    <p:sldId id="307" r:id="rId12"/>
    <p:sldId id="308" r:id="rId13"/>
    <p:sldId id="309" r:id="rId14"/>
    <p:sldId id="310" r:id="rId15"/>
    <p:sldId id="311" r:id="rId16"/>
    <p:sldId id="300" r:id="rId17"/>
    <p:sldId id="312" r:id="rId18"/>
    <p:sldId id="313" r:id="rId19"/>
    <p:sldId id="314" r:id="rId20"/>
    <p:sldId id="316" r:id="rId21"/>
    <p:sldId id="301" r:id="rId22"/>
    <p:sldId id="317" r:id="rId23"/>
    <p:sldId id="318" r:id="rId24"/>
    <p:sldId id="319" r:id="rId25"/>
    <p:sldId id="327" r:id="rId26"/>
    <p:sldId id="336" r:id="rId27"/>
    <p:sldId id="337" r:id="rId28"/>
    <p:sldId id="328" r:id="rId29"/>
    <p:sldId id="322" r:id="rId30"/>
    <p:sldId id="320" r:id="rId31"/>
    <p:sldId id="325" r:id="rId32"/>
    <p:sldId id="326" r:id="rId33"/>
    <p:sldId id="329" r:id="rId34"/>
    <p:sldId id="330" r:id="rId35"/>
    <p:sldId id="331" r:id="rId36"/>
    <p:sldId id="332" r:id="rId37"/>
    <p:sldId id="333" r:id="rId38"/>
    <p:sldId id="32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5C479-DFBF-4F3B-BCB3-E450D2F41B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729D40-B98F-4C3B-843E-CB89D42FEE2F}">
      <dgm:prSet phldrT="[Texto]"/>
      <dgm:spPr/>
      <dgm:t>
        <a:bodyPr/>
        <a:lstStyle/>
        <a:p>
          <a:r>
            <a:rPr lang="pt-BR" dirty="0"/>
            <a:t>1º</a:t>
          </a:r>
        </a:p>
      </dgm:t>
    </dgm:pt>
    <dgm:pt modelId="{8D912639-0A51-4B34-9EB3-072730386B18}" type="parTrans" cxnId="{A8F0223A-3C44-4FE0-935F-27BAB3B21A4F}">
      <dgm:prSet/>
      <dgm:spPr/>
      <dgm:t>
        <a:bodyPr/>
        <a:lstStyle/>
        <a:p>
          <a:endParaRPr lang="pt-BR"/>
        </a:p>
      </dgm:t>
    </dgm:pt>
    <dgm:pt modelId="{14911783-6728-44E6-B11C-8945588275FD}" type="sibTrans" cxnId="{A8F0223A-3C44-4FE0-935F-27BAB3B21A4F}">
      <dgm:prSet/>
      <dgm:spPr/>
      <dgm:t>
        <a:bodyPr/>
        <a:lstStyle/>
        <a:p>
          <a:endParaRPr lang="pt-BR"/>
        </a:p>
      </dgm:t>
    </dgm:pt>
    <dgm:pt modelId="{B6091A7B-6BB9-49C2-9DD3-8C52DB7890AB}">
      <dgm:prSet phldrT="[Texto]"/>
      <dgm:spPr/>
      <dgm:t>
        <a:bodyPr/>
        <a:lstStyle/>
        <a:p>
          <a:r>
            <a:rPr lang="pt-BR" dirty="0"/>
            <a:t>CADASTRO DO EVENTO: proponente(coordenador do evento) registra o evento.</a:t>
          </a:r>
        </a:p>
      </dgm:t>
    </dgm:pt>
    <dgm:pt modelId="{4A6E71D5-153D-406A-99F6-B94F619E292C}" type="parTrans" cxnId="{2E1BA7D7-945C-441A-84B9-4CE2BFA6D2C7}">
      <dgm:prSet/>
      <dgm:spPr/>
      <dgm:t>
        <a:bodyPr/>
        <a:lstStyle/>
        <a:p>
          <a:endParaRPr lang="pt-BR"/>
        </a:p>
      </dgm:t>
    </dgm:pt>
    <dgm:pt modelId="{35FA4D91-E2F1-4FDB-9383-9F41ADA8ACDF}" type="sibTrans" cxnId="{2E1BA7D7-945C-441A-84B9-4CE2BFA6D2C7}">
      <dgm:prSet/>
      <dgm:spPr/>
      <dgm:t>
        <a:bodyPr/>
        <a:lstStyle/>
        <a:p>
          <a:endParaRPr lang="pt-BR"/>
        </a:p>
      </dgm:t>
    </dgm:pt>
    <dgm:pt modelId="{C02E451A-C441-4076-86C5-ED75540232C7}">
      <dgm:prSet phldrT="[Texto]"/>
      <dgm:spPr/>
      <dgm:t>
        <a:bodyPr/>
        <a:lstStyle/>
        <a:p>
          <a:r>
            <a:rPr lang="pt-BR" dirty="0"/>
            <a:t>2º</a:t>
          </a:r>
        </a:p>
      </dgm:t>
    </dgm:pt>
    <dgm:pt modelId="{497E6980-4241-48D8-B811-7F1D2046A6A0}" type="parTrans" cxnId="{928774B4-9B1B-49E2-994C-2AE7D41FC074}">
      <dgm:prSet/>
      <dgm:spPr/>
      <dgm:t>
        <a:bodyPr/>
        <a:lstStyle/>
        <a:p>
          <a:endParaRPr lang="pt-BR"/>
        </a:p>
      </dgm:t>
    </dgm:pt>
    <dgm:pt modelId="{DE156577-87D7-4071-BCA3-8C312684D237}" type="sibTrans" cxnId="{928774B4-9B1B-49E2-994C-2AE7D41FC074}">
      <dgm:prSet/>
      <dgm:spPr/>
      <dgm:t>
        <a:bodyPr/>
        <a:lstStyle/>
        <a:p>
          <a:endParaRPr lang="pt-BR"/>
        </a:p>
      </dgm:t>
    </dgm:pt>
    <dgm:pt modelId="{7E5A00B5-FCA7-4A26-9FC5-CA78EF531F8A}">
      <dgm:prSet phldrT="[Texto]"/>
      <dgm:spPr/>
      <dgm:t>
        <a:bodyPr/>
        <a:lstStyle/>
        <a:p>
          <a:r>
            <a:rPr lang="pt-BR" dirty="0"/>
            <a:t>AVALIAÇÃO DO EVENTO: servidor responsável pelos eventos no campus defere ou indefere o evento.</a:t>
          </a:r>
        </a:p>
      </dgm:t>
    </dgm:pt>
    <dgm:pt modelId="{DC4977A6-43AA-44D5-AD0B-9E587A109C95}" type="parTrans" cxnId="{838A3EFF-18C4-48E5-983E-8A360C6CC355}">
      <dgm:prSet/>
      <dgm:spPr/>
      <dgm:t>
        <a:bodyPr/>
        <a:lstStyle/>
        <a:p>
          <a:endParaRPr lang="pt-BR"/>
        </a:p>
      </dgm:t>
    </dgm:pt>
    <dgm:pt modelId="{2A2AF815-7428-44DA-8D21-C89422181A8B}" type="sibTrans" cxnId="{838A3EFF-18C4-48E5-983E-8A360C6CC355}">
      <dgm:prSet/>
      <dgm:spPr/>
      <dgm:t>
        <a:bodyPr/>
        <a:lstStyle/>
        <a:p>
          <a:endParaRPr lang="pt-BR"/>
        </a:p>
      </dgm:t>
    </dgm:pt>
    <dgm:pt modelId="{74AC31C7-6C8A-4A4E-9D81-00F37970998A}">
      <dgm:prSet phldrT="[Texto]"/>
      <dgm:spPr/>
      <dgm:t>
        <a:bodyPr/>
        <a:lstStyle/>
        <a:p>
          <a:r>
            <a:rPr lang="pt-BR" dirty="0"/>
            <a:t>3º</a:t>
          </a:r>
        </a:p>
      </dgm:t>
    </dgm:pt>
    <dgm:pt modelId="{46EE745F-3A46-48A8-A180-3C742E1B0D8A}" type="parTrans" cxnId="{2B60248C-7D47-4F55-9C83-341399A4C066}">
      <dgm:prSet/>
      <dgm:spPr/>
      <dgm:t>
        <a:bodyPr/>
        <a:lstStyle/>
        <a:p>
          <a:endParaRPr lang="pt-BR"/>
        </a:p>
      </dgm:t>
    </dgm:pt>
    <dgm:pt modelId="{2A48CB99-F88F-4C7B-AB29-3D4B8272F35C}" type="sibTrans" cxnId="{2B60248C-7D47-4F55-9C83-341399A4C066}">
      <dgm:prSet/>
      <dgm:spPr/>
      <dgm:t>
        <a:bodyPr/>
        <a:lstStyle/>
        <a:p>
          <a:endParaRPr lang="pt-BR"/>
        </a:p>
      </dgm:t>
    </dgm:pt>
    <dgm:pt modelId="{F283970A-A5CE-47D8-8F3F-05F83A900C45}">
      <dgm:prSet phldrT="[Texto]"/>
      <dgm:spPr/>
      <dgm:t>
        <a:bodyPr/>
        <a:lstStyle/>
        <a:p>
          <a:r>
            <a:rPr lang="pt-BR" dirty="0"/>
            <a:t>CONFIRMAÇÃO DAS INSCRIÇÕES: coordenador do evento confirma as inscrições online ou cadastra os inscritos ( quando não for aberta a possibilidade de inscrições online).</a:t>
          </a:r>
        </a:p>
      </dgm:t>
    </dgm:pt>
    <dgm:pt modelId="{4BE2F27F-C463-4907-A8EC-86CDEC8590CD}" type="parTrans" cxnId="{2A3A3E53-ADB8-4F0B-8D58-BA50EAE6291D}">
      <dgm:prSet/>
      <dgm:spPr/>
      <dgm:t>
        <a:bodyPr/>
        <a:lstStyle/>
        <a:p>
          <a:endParaRPr lang="pt-BR"/>
        </a:p>
      </dgm:t>
    </dgm:pt>
    <dgm:pt modelId="{908F1F59-617D-421F-8F3A-61CD8E679690}" type="sibTrans" cxnId="{2A3A3E53-ADB8-4F0B-8D58-BA50EAE6291D}">
      <dgm:prSet/>
      <dgm:spPr/>
      <dgm:t>
        <a:bodyPr/>
        <a:lstStyle/>
        <a:p>
          <a:endParaRPr lang="pt-BR"/>
        </a:p>
      </dgm:t>
    </dgm:pt>
    <dgm:pt modelId="{B33BA150-707D-4136-9C14-7319687F8B76}" type="pres">
      <dgm:prSet presAssocID="{7A55C479-DFBF-4F3B-BCB3-E450D2F41B46}" presName="linearFlow" presStyleCnt="0">
        <dgm:presLayoutVars>
          <dgm:dir/>
          <dgm:animLvl val="lvl"/>
          <dgm:resizeHandles val="exact"/>
        </dgm:presLayoutVars>
      </dgm:prSet>
      <dgm:spPr/>
    </dgm:pt>
    <dgm:pt modelId="{DF7EFB9C-4F34-4567-A545-6B425C8F62F7}" type="pres">
      <dgm:prSet presAssocID="{35729D40-B98F-4C3B-843E-CB89D42FEE2F}" presName="composite" presStyleCnt="0"/>
      <dgm:spPr/>
    </dgm:pt>
    <dgm:pt modelId="{78FE89B4-52C2-4C90-89BF-24345690AC84}" type="pres">
      <dgm:prSet presAssocID="{35729D40-B98F-4C3B-843E-CB89D42FEE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093C442-84C7-4BEA-95C4-E8669EBC5DE6}" type="pres">
      <dgm:prSet presAssocID="{35729D40-B98F-4C3B-843E-CB89D42FEE2F}" presName="descendantText" presStyleLbl="alignAcc1" presStyleIdx="0" presStyleCnt="3">
        <dgm:presLayoutVars>
          <dgm:bulletEnabled val="1"/>
        </dgm:presLayoutVars>
      </dgm:prSet>
      <dgm:spPr/>
    </dgm:pt>
    <dgm:pt modelId="{4DDEBDB2-CCE0-4C13-B742-9CB4EEDB325C}" type="pres">
      <dgm:prSet presAssocID="{14911783-6728-44E6-B11C-8945588275FD}" presName="sp" presStyleCnt="0"/>
      <dgm:spPr/>
    </dgm:pt>
    <dgm:pt modelId="{C5B180FD-942D-4166-AF7E-B6F86824C273}" type="pres">
      <dgm:prSet presAssocID="{C02E451A-C441-4076-86C5-ED75540232C7}" presName="composite" presStyleCnt="0"/>
      <dgm:spPr/>
    </dgm:pt>
    <dgm:pt modelId="{CBF43D98-9DF1-4DD4-AC23-FE1371099F23}" type="pres">
      <dgm:prSet presAssocID="{C02E451A-C441-4076-86C5-ED75540232C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0E23718-C5F6-4AF4-AB37-AA51B90333F4}" type="pres">
      <dgm:prSet presAssocID="{C02E451A-C441-4076-86C5-ED75540232C7}" presName="descendantText" presStyleLbl="alignAcc1" presStyleIdx="1" presStyleCnt="3" custLinFactNeighborY="3388">
        <dgm:presLayoutVars>
          <dgm:bulletEnabled val="1"/>
        </dgm:presLayoutVars>
      </dgm:prSet>
      <dgm:spPr/>
    </dgm:pt>
    <dgm:pt modelId="{A9580110-8125-421D-972C-C96E55E089A7}" type="pres">
      <dgm:prSet presAssocID="{DE156577-87D7-4071-BCA3-8C312684D237}" presName="sp" presStyleCnt="0"/>
      <dgm:spPr/>
    </dgm:pt>
    <dgm:pt modelId="{6678F0EA-F362-420F-B4D1-049B63302BC6}" type="pres">
      <dgm:prSet presAssocID="{74AC31C7-6C8A-4A4E-9D81-00F37970998A}" presName="composite" presStyleCnt="0"/>
      <dgm:spPr/>
    </dgm:pt>
    <dgm:pt modelId="{54535F72-EBA6-4BBE-B215-009B20FEAF00}" type="pres">
      <dgm:prSet presAssocID="{74AC31C7-6C8A-4A4E-9D81-00F37970998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3603B8C-1ABF-4705-A2A9-3B142585A543}" type="pres">
      <dgm:prSet presAssocID="{74AC31C7-6C8A-4A4E-9D81-00F37970998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31CB12C-34B1-460C-B9A9-8851BC098BE0}" type="presOf" srcId="{7A55C479-DFBF-4F3B-BCB3-E450D2F41B46}" destId="{B33BA150-707D-4136-9C14-7319687F8B76}" srcOrd="0" destOrd="0" presId="urn:microsoft.com/office/officeart/2005/8/layout/chevron2"/>
    <dgm:cxn modelId="{B033002F-49E0-47C3-9297-7C9794A028AA}" type="presOf" srcId="{F283970A-A5CE-47D8-8F3F-05F83A900C45}" destId="{23603B8C-1ABF-4705-A2A9-3B142585A543}" srcOrd="0" destOrd="0" presId="urn:microsoft.com/office/officeart/2005/8/layout/chevron2"/>
    <dgm:cxn modelId="{A3C5C22F-7B55-4446-9508-4193F8B19CDA}" type="presOf" srcId="{7E5A00B5-FCA7-4A26-9FC5-CA78EF531F8A}" destId="{F0E23718-C5F6-4AF4-AB37-AA51B90333F4}" srcOrd="0" destOrd="0" presId="urn:microsoft.com/office/officeart/2005/8/layout/chevron2"/>
    <dgm:cxn modelId="{A8F0223A-3C44-4FE0-935F-27BAB3B21A4F}" srcId="{7A55C479-DFBF-4F3B-BCB3-E450D2F41B46}" destId="{35729D40-B98F-4C3B-843E-CB89D42FEE2F}" srcOrd="0" destOrd="0" parTransId="{8D912639-0A51-4B34-9EB3-072730386B18}" sibTransId="{14911783-6728-44E6-B11C-8945588275FD}"/>
    <dgm:cxn modelId="{DA545C3E-D8A8-4316-8354-89FD2CE087DE}" type="presOf" srcId="{35729D40-B98F-4C3B-843E-CB89D42FEE2F}" destId="{78FE89B4-52C2-4C90-89BF-24345690AC84}" srcOrd="0" destOrd="0" presId="urn:microsoft.com/office/officeart/2005/8/layout/chevron2"/>
    <dgm:cxn modelId="{55E4EB60-7A22-4A29-8063-F6510947A192}" type="presOf" srcId="{C02E451A-C441-4076-86C5-ED75540232C7}" destId="{CBF43D98-9DF1-4DD4-AC23-FE1371099F23}" srcOrd="0" destOrd="0" presId="urn:microsoft.com/office/officeart/2005/8/layout/chevron2"/>
    <dgm:cxn modelId="{2A3A3E53-ADB8-4F0B-8D58-BA50EAE6291D}" srcId="{74AC31C7-6C8A-4A4E-9D81-00F37970998A}" destId="{F283970A-A5CE-47D8-8F3F-05F83A900C45}" srcOrd="0" destOrd="0" parTransId="{4BE2F27F-C463-4907-A8EC-86CDEC8590CD}" sibTransId="{908F1F59-617D-421F-8F3A-61CD8E679690}"/>
    <dgm:cxn modelId="{2B60248C-7D47-4F55-9C83-341399A4C066}" srcId="{7A55C479-DFBF-4F3B-BCB3-E450D2F41B46}" destId="{74AC31C7-6C8A-4A4E-9D81-00F37970998A}" srcOrd="2" destOrd="0" parTransId="{46EE745F-3A46-48A8-A180-3C742E1B0D8A}" sibTransId="{2A48CB99-F88F-4C7B-AB29-3D4B8272F35C}"/>
    <dgm:cxn modelId="{928774B4-9B1B-49E2-994C-2AE7D41FC074}" srcId="{7A55C479-DFBF-4F3B-BCB3-E450D2F41B46}" destId="{C02E451A-C441-4076-86C5-ED75540232C7}" srcOrd="1" destOrd="0" parTransId="{497E6980-4241-48D8-B811-7F1D2046A6A0}" sibTransId="{DE156577-87D7-4071-BCA3-8C312684D237}"/>
    <dgm:cxn modelId="{FD3B93D5-5CE2-4B6F-88A3-39BFD13668BC}" type="presOf" srcId="{B6091A7B-6BB9-49C2-9DD3-8C52DB7890AB}" destId="{A093C442-84C7-4BEA-95C4-E8669EBC5DE6}" srcOrd="0" destOrd="0" presId="urn:microsoft.com/office/officeart/2005/8/layout/chevron2"/>
    <dgm:cxn modelId="{2E1BA7D7-945C-441A-84B9-4CE2BFA6D2C7}" srcId="{35729D40-B98F-4C3B-843E-CB89D42FEE2F}" destId="{B6091A7B-6BB9-49C2-9DD3-8C52DB7890AB}" srcOrd="0" destOrd="0" parTransId="{4A6E71D5-153D-406A-99F6-B94F619E292C}" sibTransId="{35FA4D91-E2F1-4FDB-9383-9F41ADA8ACDF}"/>
    <dgm:cxn modelId="{561A6BDD-DA28-453F-9803-6A28FF447408}" type="presOf" srcId="{74AC31C7-6C8A-4A4E-9D81-00F37970998A}" destId="{54535F72-EBA6-4BBE-B215-009B20FEAF00}" srcOrd="0" destOrd="0" presId="urn:microsoft.com/office/officeart/2005/8/layout/chevron2"/>
    <dgm:cxn modelId="{838A3EFF-18C4-48E5-983E-8A360C6CC355}" srcId="{C02E451A-C441-4076-86C5-ED75540232C7}" destId="{7E5A00B5-FCA7-4A26-9FC5-CA78EF531F8A}" srcOrd="0" destOrd="0" parTransId="{DC4977A6-43AA-44D5-AD0B-9E587A109C95}" sibTransId="{2A2AF815-7428-44DA-8D21-C89422181A8B}"/>
    <dgm:cxn modelId="{2815B052-4B15-427B-940A-026D5D0B560A}" type="presParOf" srcId="{B33BA150-707D-4136-9C14-7319687F8B76}" destId="{DF7EFB9C-4F34-4567-A545-6B425C8F62F7}" srcOrd="0" destOrd="0" presId="urn:microsoft.com/office/officeart/2005/8/layout/chevron2"/>
    <dgm:cxn modelId="{3CA8791C-6055-42B5-80D6-9A0DA8E03D4E}" type="presParOf" srcId="{DF7EFB9C-4F34-4567-A545-6B425C8F62F7}" destId="{78FE89B4-52C2-4C90-89BF-24345690AC84}" srcOrd="0" destOrd="0" presId="urn:microsoft.com/office/officeart/2005/8/layout/chevron2"/>
    <dgm:cxn modelId="{B1D77BAA-C83C-47E5-BCF6-7F146CA2E6CC}" type="presParOf" srcId="{DF7EFB9C-4F34-4567-A545-6B425C8F62F7}" destId="{A093C442-84C7-4BEA-95C4-E8669EBC5DE6}" srcOrd="1" destOrd="0" presId="urn:microsoft.com/office/officeart/2005/8/layout/chevron2"/>
    <dgm:cxn modelId="{6B0FAA75-3A8D-47B0-9A48-F9120A42D70A}" type="presParOf" srcId="{B33BA150-707D-4136-9C14-7319687F8B76}" destId="{4DDEBDB2-CCE0-4C13-B742-9CB4EEDB325C}" srcOrd="1" destOrd="0" presId="urn:microsoft.com/office/officeart/2005/8/layout/chevron2"/>
    <dgm:cxn modelId="{1D6D026D-44E3-4EC5-83D9-6507ACFD5F69}" type="presParOf" srcId="{B33BA150-707D-4136-9C14-7319687F8B76}" destId="{C5B180FD-942D-4166-AF7E-B6F86824C273}" srcOrd="2" destOrd="0" presId="urn:microsoft.com/office/officeart/2005/8/layout/chevron2"/>
    <dgm:cxn modelId="{B7B1D1DB-6B4F-4BD1-B0C4-567AD87B30A5}" type="presParOf" srcId="{C5B180FD-942D-4166-AF7E-B6F86824C273}" destId="{CBF43D98-9DF1-4DD4-AC23-FE1371099F23}" srcOrd="0" destOrd="0" presId="urn:microsoft.com/office/officeart/2005/8/layout/chevron2"/>
    <dgm:cxn modelId="{0FA64263-0668-4CE6-8ED0-99CBCC14B821}" type="presParOf" srcId="{C5B180FD-942D-4166-AF7E-B6F86824C273}" destId="{F0E23718-C5F6-4AF4-AB37-AA51B90333F4}" srcOrd="1" destOrd="0" presId="urn:microsoft.com/office/officeart/2005/8/layout/chevron2"/>
    <dgm:cxn modelId="{9DA30475-71A8-44EC-B8C0-717D17B62755}" type="presParOf" srcId="{B33BA150-707D-4136-9C14-7319687F8B76}" destId="{A9580110-8125-421D-972C-C96E55E089A7}" srcOrd="3" destOrd="0" presId="urn:microsoft.com/office/officeart/2005/8/layout/chevron2"/>
    <dgm:cxn modelId="{7437B878-664A-4492-A0E1-09FE9ED9EC9F}" type="presParOf" srcId="{B33BA150-707D-4136-9C14-7319687F8B76}" destId="{6678F0EA-F362-420F-B4D1-049B63302BC6}" srcOrd="4" destOrd="0" presId="urn:microsoft.com/office/officeart/2005/8/layout/chevron2"/>
    <dgm:cxn modelId="{C82FD983-2273-45CF-A357-7FDB179FD0A5}" type="presParOf" srcId="{6678F0EA-F362-420F-B4D1-049B63302BC6}" destId="{54535F72-EBA6-4BBE-B215-009B20FEAF00}" srcOrd="0" destOrd="0" presId="urn:microsoft.com/office/officeart/2005/8/layout/chevron2"/>
    <dgm:cxn modelId="{65E5FB1B-0605-48EF-B5D6-0756E82945C6}" type="presParOf" srcId="{6678F0EA-F362-420F-B4D1-049B63302BC6}" destId="{23603B8C-1ABF-4705-A2A9-3B142585A5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5C479-DFBF-4F3B-BCB3-E450D2F41B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729D40-B98F-4C3B-843E-CB89D42FEE2F}">
      <dgm:prSet phldrT="[Texto]"/>
      <dgm:spPr/>
      <dgm:t>
        <a:bodyPr/>
        <a:lstStyle/>
        <a:p>
          <a:r>
            <a:rPr lang="pt-BR" dirty="0"/>
            <a:t>5º</a:t>
          </a:r>
        </a:p>
      </dgm:t>
    </dgm:pt>
    <dgm:pt modelId="{8D912639-0A51-4B34-9EB3-072730386B18}" type="parTrans" cxnId="{A8F0223A-3C44-4FE0-935F-27BAB3B21A4F}">
      <dgm:prSet/>
      <dgm:spPr/>
      <dgm:t>
        <a:bodyPr/>
        <a:lstStyle/>
        <a:p>
          <a:endParaRPr lang="pt-BR"/>
        </a:p>
      </dgm:t>
    </dgm:pt>
    <dgm:pt modelId="{14911783-6728-44E6-B11C-8945588275FD}" type="sibTrans" cxnId="{A8F0223A-3C44-4FE0-935F-27BAB3B21A4F}">
      <dgm:prSet/>
      <dgm:spPr/>
      <dgm:t>
        <a:bodyPr/>
        <a:lstStyle/>
        <a:p>
          <a:endParaRPr lang="pt-BR"/>
        </a:p>
      </dgm:t>
    </dgm:pt>
    <dgm:pt modelId="{B6091A7B-6BB9-49C2-9DD3-8C52DB7890AB}">
      <dgm:prSet phldrT="[Texto]"/>
      <dgm:spPr/>
      <dgm:t>
        <a:bodyPr/>
        <a:lstStyle/>
        <a:p>
          <a:r>
            <a:rPr lang="pt-BR" dirty="0"/>
            <a:t>REALIZAÇÃO DO EVENTO.</a:t>
          </a:r>
        </a:p>
      </dgm:t>
    </dgm:pt>
    <dgm:pt modelId="{4A6E71D5-153D-406A-99F6-B94F619E292C}" type="parTrans" cxnId="{2E1BA7D7-945C-441A-84B9-4CE2BFA6D2C7}">
      <dgm:prSet/>
      <dgm:spPr/>
      <dgm:t>
        <a:bodyPr/>
        <a:lstStyle/>
        <a:p>
          <a:endParaRPr lang="pt-BR"/>
        </a:p>
      </dgm:t>
    </dgm:pt>
    <dgm:pt modelId="{35FA4D91-E2F1-4FDB-9383-9F41ADA8ACDF}" type="sibTrans" cxnId="{2E1BA7D7-945C-441A-84B9-4CE2BFA6D2C7}">
      <dgm:prSet/>
      <dgm:spPr/>
      <dgm:t>
        <a:bodyPr/>
        <a:lstStyle/>
        <a:p>
          <a:endParaRPr lang="pt-BR"/>
        </a:p>
      </dgm:t>
    </dgm:pt>
    <dgm:pt modelId="{C02E451A-C441-4076-86C5-ED75540232C7}">
      <dgm:prSet phldrT="[Texto]"/>
      <dgm:spPr/>
      <dgm:t>
        <a:bodyPr/>
        <a:lstStyle/>
        <a:p>
          <a:r>
            <a:rPr lang="pt-BR" dirty="0"/>
            <a:t>6º</a:t>
          </a:r>
        </a:p>
      </dgm:t>
    </dgm:pt>
    <dgm:pt modelId="{497E6980-4241-48D8-B811-7F1D2046A6A0}" type="parTrans" cxnId="{928774B4-9B1B-49E2-994C-2AE7D41FC074}">
      <dgm:prSet/>
      <dgm:spPr/>
      <dgm:t>
        <a:bodyPr/>
        <a:lstStyle/>
        <a:p>
          <a:endParaRPr lang="pt-BR"/>
        </a:p>
      </dgm:t>
    </dgm:pt>
    <dgm:pt modelId="{DE156577-87D7-4071-BCA3-8C312684D237}" type="sibTrans" cxnId="{928774B4-9B1B-49E2-994C-2AE7D41FC074}">
      <dgm:prSet/>
      <dgm:spPr/>
      <dgm:t>
        <a:bodyPr/>
        <a:lstStyle/>
        <a:p>
          <a:endParaRPr lang="pt-BR"/>
        </a:p>
      </dgm:t>
    </dgm:pt>
    <dgm:pt modelId="{7E5A00B5-FCA7-4A26-9FC5-CA78EF531F8A}">
      <dgm:prSet phldrT="[Texto]"/>
      <dgm:spPr/>
      <dgm:t>
        <a:bodyPr/>
        <a:lstStyle/>
        <a:p>
          <a:r>
            <a:rPr lang="pt-BR" dirty="0"/>
            <a:t>CONFIRMAÇÃO DA PRESENÇA DOS PARTICIPANTES: coordenador do evento confirma presença dos participantes ou envia link para participantes confirmarem.</a:t>
          </a:r>
        </a:p>
      </dgm:t>
    </dgm:pt>
    <dgm:pt modelId="{DC4977A6-43AA-44D5-AD0B-9E587A109C95}" type="parTrans" cxnId="{838A3EFF-18C4-48E5-983E-8A360C6CC355}">
      <dgm:prSet/>
      <dgm:spPr/>
      <dgm:t>
        <a:bodyPr/>
        <a:lstStyle/>
        <a:p>
          <a:endParaRPr lang="pt-BR"/>
        </a:p>
      </dgm:t>
    </dgm:pt>
    <dgm:pt modelId="{2A2AF815-7428-44DA-8D21-C89422181A8B}" type="sibTrans" cxnId="{838A3EFF-18C4-48E5-983E-8A360C6CC355}">
      <dgm:prSet/>
      <dgm:spPr/>
      <dgm:t>
        <a:bodyPr/>
        <a:lstStyle/>
        <a:p>
          <a:endParaRPr lang="pt-BR"/>
        </a:p>
      </dgm:t>
    </dgm:pt>
    <dgm:pt modelId="{74AC31C7-6C8A-4A4E-9D81-00F37970998A}">
      <dgm:prSet phldrT="[Texto]"/>
      <dgm:spPr/>
      <dgm:t>
        <a:bodyPr/>
        <a:lstStyle/>
        <a:p>
          <a:r>
            <a:rPr lang="pt-BR" dirty="0"/>
            <a:t>7º</a:t>
          </a:r>
        </a:p>
      </dgm:t>
    </dgm:pt>
    <dgm:pt modelId="{46EE745F-3A46-48A8-A180-3C742E1B0D8A}" type="parTrans" cxnId="{2B60248C-7D47-4F55-9C83-341399A4C066}">
      <dgm:prSet/>
      <dgm:spPr/>
      <dgm:t>
        <a:bodyPr/>
        <a:lstStyle/>
        <a:p>
          <a:endParaRPr lang="pt-BR"/>
        </a:p>
      </dgm:t>
    </dgm:pt>
    <dgm:pt modelId="{2A48CB99-F88F-4C7B-AB29-3D4B8272F35C}" type="sibTrans" cxnId="{2B60248C-7D47-4F55-9C83-341399A4C066}">
      <dgm:prSet/>
      <dgm:spPr/>
      <dgm:t>
        <a:bodyPr/>
        <a:lstStyle/>
        <a:p>
          <a:endParaRPr lang="pt-BR"/>
        </a:p>
      </dgm:t>
    </dgm:pt>
    <dgm:pt modelId="{F283970A-A5CE-47D8-8F3F-05F83A900C45}">
      <dgm:prSet phldrT="[Texto]"/>
      <dgm:spPr/>
      <dgm:t>
        <a:bodyPr/>
        <a:lstStyle/>
        <a:p>
          <a:r>
            <a:rPr lang="pt-BR" dirty="0"/>
            <a:t>FINALIZAÇÃO DO EVENTO: coordenador do evento envia certificados para participantes.</a:t>
          </a:r>
        </a:p>
      </dgm:t>
    </dgm:pt>
    <dgm:pt modelId="{4BE2F27F-C463-4907-A8EC-86CDEC8590CD}" type="parTrans" cxnId="{2A3A3E53-ADB8-4F0B-8D58-BA50EAE6291D}">
      <dgm:prSet/>
      <dgm:spPr/>
      <dgm:t>
        <a:bodyPr/>
        <a:lstStyle/>
        <a:p>
          <a:endParaRPr lang="pt-BR"/>
        </a:p>
      </dgm:t>
    </dgm:pt>
    <dgm:pt modelId="{908F1F59-617D-421F-8F3A-61CD8E679690}" type="sibTrans" cxnId="{2A3A3E53-ADB8-4F0B-8D58-BA50EAE6291D}">
      <dgm:prSet/>
      <dgm:spPr/>
      <dgm:t>
        <a:bodyPr/>
        <a:lstStyle/>
        <a:p>
          <a:endParaRPr lang="pt-BR"/>
        </a:p>
      </dgm:t>
    </dgm:pt>
    <dgm:pt modelId="{B33BA150-707D-4136-9C14-7319687F8B76}" type="pres">
      <dgm:prSet presAssocID="{7A55C479-DFBF-4F3B-BCB3-E450D2F41B46}" presName="linearFlow" presStyleCnt="0">
        <dgm:presLayoutVars>
          <dgm:dir/>
          <dgm:animLvl val="lvl"/>
          <dgm:resizeHandles val="exact"/>
        </dgm:presLayoutVars>
      </dgm:prSet>
      <dgm:spPr/>
    </dgm:pt>
    <dgm:pt modelId="{DF7EFB9C-4F34-4567-A545-6B425C8F62F7}" type="pres">
      <dgm:prSet presAssocID="{35729D40-B98F-4C3B-843E-CB89D42FEE2F}" presName="composite" presStyleCnt="0"/>
      <dgm:spPr/>
    </dgm:pt>
    <dgm:pt modelId="{78FE89B4-52C2-4C90-89BF-24345690AC84}" type="pres">
      <dgm:prSet presAssocID="{35729D40-B98F-4C3B-843E-CB89D42FEE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093C442-84C7-4BEA-95C4-E8669EBC5DE6}" type="pres">
      <dgm:prSet presAssocID="{35729D40-B98F-4C3B-843E-CB89D42FEE2F}" presName="descendantText" presStyleLbl="alignAcc1" presStyleIdx="0" presStyleCnt="3">
        <dgm:presLayoutVars>
          <dgm:bulletEnabled val="1"/>
        </dgm:presLayoutVars>
      </dgm:prSet>
      <dgm:spPr/>
    </dgm:pt>
    <dgm:pt modelId="{4DDEBDB2-CCE0-4C13-B742-9CB4EEDB325C}" type="pres">
      <dgm:prSet presAssocID="{14911783-6728-44E6-B11C-8945588275FD}" presName="sp" presStyleCnt="0"/>
      <dgm:spPr/>
    </dgm:pt>
    <dgm:pt modelId="{C5B180FD-942D-4166-AF7E-B6F86824C273}" type="pres">
      <dgm:prSet presAssocID="{C02E451A-C441-4076-86C5-ED75540232C7}" presName="composite" presStyleCnt="0"/>
      <dgm:spPr/>
    </dgm:pt>
    <dgm:pt modelId="{CBF43D98-9DF1-4DD4-AC23-FE1371099F23}" type="pres">
      <dgm:prSet presAssocID="{C02E451A-C441-4076-86C5-ED75540232C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0E23718-C5F6-4AF4-AB37-AA51B90333F4}" type="pres">
      <dgm:prSet presAssocID="{C02E451A-C441-4076-86C5-ED75540232C7}" presName="descendantText" presStyleLbl="alignAcc1" presStyleIdx="1" presStyleCnt="3" custLinFactNeighborY="3388">
        <dgm:presLayoutVars>
          <dgm:bulletEnabled val="1"/>
        </dgm:presLayoutVars>
      </dgm:prSet>
      <dgm:spPr/>
    </dgm:pt>
    <dgm:pt modelId="{A9580110-8125-421D-972C-C96E55E089A7}" type="pres">
      <dgm:prSet presAssocID="{DE156577-87D7-4071-BCA3-8C312684D237}" presName="sp" presStyleCnt="0"/>
      <dgm:spPr/>
    </dgm:pt>
    <dgm:pt modelId="{6678F0EA-F362-420F-B4D1-049B63302BC6}" type="pres">
      <dgm:prSet presAssocID="{74AC31C7-6C8A-4A4E-9D81-00F37970998A}" presName="composite" presStyleCnt="0"/>
      <dgm:spPr/>
    </dgm:pt>
    <dgm:pt modelId="{54535F72-EBA6-4BBE-B215-009B20FEAF00}" type="pres">
      <dgm:prSet presAssocID="{74AC31C7-6C8A-4A4E-9D81-00F37970998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3603B8C-1ABF-4705-A2A9-3B142585A543}" type="pres">
      <dgm:prSet presAssocID="{74AC31C7-6C8A-4A4E-9D81-00F37970998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31CB12C-34B1-460C-B9A9-8851BC098BE0}" type="presOf" srcId="{7A55C479-DFBF-4F3B-BCB3-E450D2F41B46}" destId="{B33BA150-707D-4136-9C14-7319687F8B76}" srcOrd="0" destOrd="0" presId="urn:microsoft.com/office/officeart/2005/8/layout/chevron2"/>
    <dgm:cxn modelId="{B033002F-49E0-47C3-9297-7C9794A028AA}" type="presOf" srcId="{F283970A-A5CE-47D8-8F3F-05F83A900C45}" destId="{23603B8C-1ABF-4705-A2A9-3B142585A543}" srcOrd="0" destOrd="0" presId="urn:microsoft.com/office/officeart/2005/8/layout/chevron2"/>
    <dgm:cxn modelId="{A3C5C22F-7B55-4446-9508-4193F8B19CDA}" type="presOf" srcId="{7E5A00B5-FCA7-4A26-9FC5-CA78EF531F8A}" destId="{F0E23718-C5F6-4AF4-AB37-AA51B90333F4}" srcOrd="0" destOrd="0" presId="urn:microsoft.com/office/officeart/2005/8/layout/chevron2"/>
    <dgm:cxn modelId="{A8F0223A-3C44-4FE0-935F-27BAB3B21A4F}" srcId="{7A55C479-DFBF-4F3B-BCB3-E450D2F41B46}" destId="{35729D40-B98F-4C3B-843E-CB89D42FEE2F}" srcOrd="0" destOrd="0" parTransId="{8D912639-0A51-4B34-9EB3-072730386B18}" sibTransId="{14911783-6728-44E6-B11C-8945588275FD}"/>
    <dgm:cxn modelId="{DA545C3E-D8A8-4316-8354-89FD2CE087DE}" type="presOf" srcId="{35729D40-B98F-4C3B-843E-CB89D42FEE2F}" destId="{78FE89B4-52C2-4C90-89BF-24345690AC84}" srcOrd="0" destOrd="0" presId="urn:microsoft.com/office/officeart/2005/8/layout/chevron2"/>
    <dgm:cxn modelId="{55E4EB60-7A22-4A29-8063-F6510947A192}" type="presOf" srcId="{C02E451A-C441-4076-86C5-ED75540232C7}" destId="{CBF43D98-9DF1-4DD4-AC23-FE1371099F23}" srcOrd="0" destOrd="0" presId="urn:microsoft.com/office/officeart/2005/8/layout/chevron2"/>
    <dgm:cxn modelId="{2A3A3E53-ADB8-4F0B-8D58-BA50EAE6291D}" srcId="{74AC31C7-6C8A-4A4E-9D81-00F37970998A}" destId="{F283970A-A5CE-47D8-8F3F-05F83A900C45}" srcOrd="0" destOrd="0" parTransId="{4BE2F27F-C463-4907-A8EC-86CDEC8590CD}" sibTransId="{908F1F59-617D-421F-8F3A-61CD8E679690}"/>
    <dgm:cxn modelId="{2B60248C-7D47-4F55-9C83-341399A4C066}" srcId="{7A55C479-DFBF-4F3B-BCB3-E450D2F41B46}" destId="{74AC31C7-6C8A-4A4E-9D81-00F37970998A}" srcOrd="2" destOrd="0" parTransId="{46EE745F-3A46-48A8-A180-3C742E1B0D8A}" sibTransId="{2A48CB99-F88F-4C7B-AB29-3D4B8272F35C}"/>
    <dgm:cxn modelId="{928774B4-9B1B-49E2-994C-2AE7D41FC074}" srcId="{7A55C479-DFBF-4F3B-BCB3-E450D2F41B46}" destId="{C02E451A-C441-4076-86C5-ED75540232C7}" srcOrd="1" destOrd="0" parTransId="{497E6980-4241-48D8-B811-7F1D2046A6A0}" sibTransId="{DE156577-87D7-4071-BCA3-8C312684D237}"/>
    <dgm:cxn modelId="{FD3B93D5-5CE2-4B6F-88A3-39BFD13668BC}" type="presOf" srcId="{B6091A7B-6BB9-49C2-9DD3-8C52DB7890AB}" destId="{A093C442-84C7-4BEA-95C4-E8669EBC5DE6}" srcOrd="0" destOrd="0" presId="urn:microsoft.com/office/officeart/2005/8/layout/chevron2"/>
    <dgm:cxn modelId="{2E1BA7D7-945C-441A-84B9-4CE2BFA6D2C7}" srcId="{35729D40-B98F-4C3B-843E-CB89D42FEE2F}" destId="{B6091A7B-6BB9-49C2-9DD3-8C52DB7890AB}" srcOrd="0" destOrd="0" parTransId="{4A6E71D5-153D-406A-99F6-B94F619E292C}" sibTransId="{35FA4D91-E2F1-4FDB-9383-9F41ADA8ACDF}"/>
    <dgm:cxn modelId="{561A6BDD-DA28-453F-9803-6A28FF447408}" type="presOf" srcId="{74AC31C7-6C8A-4A4E-9D81-00F37970998A}" destId="{54535F72-EBA6-4BBE-B215-009B20FEAF00}" srcOrd="0" destOrd="0" presId="urn:microsoft.com/office/officeart/2005/8/layout/chevron2"/>
    <dgm:cxn modelId="{838A3EFF-18C4-48E5-983E-8A360C6CC355}" srcId="{C02E451A-C441-4076-86C5-ED75540232C7}" destId="{7E5A00B5-FCA7-4A26-9FC5-CA78EF531F8A}" srcOrd="0" destOrd="0" parTransId="{DC4977A6-43AA-44D5-AD0B-9E587A109C95}" sibTransId="{2A2AF815-7428-44DA-8D21-C89422181A8B}"/>
    <dgm:cxn modelId="{2815B052-4B15-427B-940A-026D5D0B560A}" type="presParOf" srcId="{B33BA150-707D-4136-9C14-7319687F8B76}" destId="{DF7EFB9C-4F34-4567-A545-6B425C8F62F7}" srcOrd="0" destOrd="0" presId="urn:microsoft.com/office/officeart/2005/8/layout/chevron2"/>
    <dgm:cxn modelId="{3CA8791C-6055-42B5-80D6-9A0DA8E03D4E}" type="presParOf" srcId="{DF7EFB9C-4F34-4567-A545-6B425C8F62F7}" destId="{78FE89B4-52C2-4C90-89BF-24345690AC84}" srcOrd="0" destOrd="0" presId="urn:microsoft.com/office/officeart/2005/8/layout/chevron2"/>
    <dgm:cxn modelId="{B1D77BAA-C83C-47E5-BCF6-7F146CA2E6CC}" type="presParOf" srcId="{DF7EFB9C-4F34-4567-A545-6B425C8F62F7}" destId="{A093C442-84C7-4BEA-95C4-E8669EBC5DE6}" srcOrd="1" destOrd="0" presId="urn:microsoft.com/office/officeart/2005/8/layout/chevron2"/>
    <dgm:cxn modelId="{6B0FAA75-3A8D-47B0-9A48-F9120A42D70A}" type="presParOf" srcId="{B33BA150-707D-4136-9C14-7319687F8B76}" destId="{4DDEBDB2-CCE0-4C13-B742-9CB4EEDB325C}" srcOrd="1" destOrd="0" presId="urn:microsoft.com/office/officeart/2005/8/layout/chevron2"/>
    <dgm:cxn modelId="{1D6D026D-44E3-4EC5-83D9-6507ACFD5F69}" type="presParOf" srcId="{B33BA150-707D-4136-9C14-7319687F8B76}" destId="{C5B180FD-942D-4166-AF7E-B6F86824C273}" srcOrd="2" destOrd="0" presId="urn:microsoft.com/office/officeart/2005/8/layout/chevron2"/>
    <dgm:cxn modelId="{B7B1D1DB-6B4F-4BD1-B0C4-567AD87B30A5}" type="presParOf" srcId="{C5B180FD-942D-4166-AF7E-B6F86824C273}" destId="{CBF43D98-9DF1-4DD4-AC23-FE1371099F23}" srcOrd="0" destOrd="0" presId="urn:microsoft.com/office/officeart/2005/8/layout/chevron2"/>
    <dgm:cxn modelId="{0FA64263-0668-4CE6-8ED0-99CBCC14B821}" type="presParOf" srcId="{C5B180FD-942D-4166-AF7E-B6F86824C273}" destId="{F0E23718-C5F6-4AF4-AB37-AA51B90333F4}" srcOrd="1" destOrd="0" presId="urn:microsoft.com/office/officeart/2005/8/layout/chevron2"/>
    <dgm:cxn modelId="{9DA30475-71A8-44EC-B8C0-717D17B62755}" type="presParOf" srcId="{B33BA150-707D-4136-9C14-7319687F8B76}" destId="{A9580110-8125-421D-972C-C96E55E089A7}" srcOrd="3" destOrd="0" presId="urn:microsoft.com/office/officeart/2005/8/layout/chevron2"/>
    <dgm:cxn modelId="{7437B878-664A-4492-A0E1-09FE9ED9EC9F}" type="presParOf" srcId="{B33BA150-707D-4136-9C14-7319687F8B76}" destId="{6678F0EA-F362-420F-B4D1-049B63302BC6}" srcOrd="4" destOrd="0" presId="urn:microsoft.com/office/officeart/2005/8/layout/chevron2"/>
    <dgm:cxn modelId="{C82FD983-2273-45CF-A357-7FDB179FD0A5}" type="presParOf" srcId="{6678F0EA-F362-420F-B4D1-049B63302BC6}" destId="{54535F72-EBA6-4BBE-B215-009B20FEAF00}" srcOrd="0" destOrd="0" presId="urn:microsoft.com/office/officeart/2005/8/layout/chevron2"/>
    <dgm:cxn modelId="{65E5FB1B-0605-48EF-B5D6-0756E82945C6}" type="presParOf" srcId="{6678F0EA-F362-420F-B4D1-049B63302BC6}" destId="{23603B8C-1ABF-4705-A2A9-3B142585A5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89B4-52C2-4C90-89BF-24345690AC84}">
      <dsp:nvSpPr>
        <dsp:cNvPr id="0" name=""/>
        <dsp:cNvSpPr/>
      </dsp:nvSpPr>
      <dsp:spPr>
        <a:xfrm rot="5400000">
          <a:off x="-190665" y="191470"/>
          <a:ext cx="1271103" cy="889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1º</a:t>
          </a:r>
        </a:p>
      </dsp:txBody>
      <dsp:txXfrm rot="-5400000">
        <a:off x="1" y="445690"/>
        <a:ext cx="889772" cy="381331"/>
      </dsp:txXfrm>
    </dsp:sp>
    <dsp:sp modelId="{A093C442-84C7-4BEA-95C4-E8669EBC5DE6}">
      <dsp:nvSpPr>
        <dsp:cNvPr id="0" name=""/>
        <dsp:cNvSpPr/>
      </dsp:nvSpPr>
      <dsp:spPr>
        <a:xfrm rot="5400000">
          <a:off x="4444234" y="-3553656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CADASTRO DO EVENTO: proponente(coordenador do evento) registra o evento.</a:t>
          </a:r>
        </a:p>
      </dsp:txBody>
      <dsp:txXfrm rot="-5400000">
        <a:off x="889773" y="41138"/>
        <a:ext cx="7894807" cy="745551"/>
      </dsp:txXfrm>
    </dsp:sp>
    <dsp:sp modelId="{CBF43D98-9DF1-4DD4-AC23-FE1371099F23}">
      <dsp:nvSpPr>
        <dsp:cNvPr id="0" name=""/>
        <dsp:cNvSpPr/>
      </dsp:nvSpPr>
      <dsp:spPr>
        <a:xfrm rot="5400000">
          <a:off x="-190665" y="1263263"/>
          <a:ext cx="1271103" cy="889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2º</a:t>
          </a:r>
        </a:p>
      </dsp:txBody>
      <dsp:txXfrm rot="-5400000">
        <a:off x="1" y="1517483"/>
        <a:ext cx="889772" cy="381331"/>
      </dsp:txXfrm>
    </dsp:sp>
    <dsp:sp modelId="{F0E23718-C5F6-4AF4-AB37-AA51B90333F4}">
      <dsp:nvSpPr>
        <dsp:cNvPr id="0" name=""/>
        <dsp:cNvSpPr/>
      </dsp:nvSpPr>
      <dsp:spPr>
        <a:xfrm rot="5400000">
          <a:off x="4444234" y="-2453871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AVALIAÇÃO DO EVENTO: servidor responsável pelos eventos no campus defere ou indefere o evento.</a:t>
          </a:r>
        </a:p>
      </dsp:txBody>
      <dsp:txXfrm rot="-5400000">
        <a:off x="889773" y="1140923"/>
        <a:ext cx="7894807" cy="745551"/>
      </dsp:txXfrm>
    </dsp:sp>
    <dsp:sp modelId="{54535F72-EBA6-4BBE-B215-009B20FEAF00}">
      <dsp:nvSpPr>
        <dsp:cNvPr id="0" name=""/>
        <dsp:cNvSpPr/>
      </dsp:nvSpPr>
      <dsp:spPr>
        <a:xfrm rot="5400000">
          <a:off x="-190665" y="2335056"/>
          <a:ext cx="1271103" cy="889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3º</a:t>
          </a:r>
        </a:p>
      </dsp:txBody>
      <dsp:txXfrm rot="-5400000">
        <a:off x="1" y="2589276"/>
        <a:ext cx="889772" cy="381331"/>
      </dsp:txXfrm>
    </dsp:sp>
    <dsp:sp modelId="{23603B8C-1ABF-4705-A2A9-3B142585A543}">
      <dsp:nvSpPr>
        <dsp:cNvPr id="0" name=""/>
        <dsp:cNvSpPr/>
      </dsp:nvSpPr>
      <dsp:spPr>
        <a:xfrm rot="5400000">
          <a:off x="4444234" y="-1410070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CONFIRMAÇÃO DAS INSCRIÇÕES: coordenador do evento confirma as inscrições online ou cadastra os inscritos ( quando não for aberta a possibilidade de inscrições online).</a:t>
          </a:r>
        </a:p>
      </dsp:txBody>
      <dsp:txXfrm rot="-5400000">
        <a:off x="889773" y="2184724"/>
        <a:ext cx="7894807" cy="745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89B4-52C2-4C90-89BF-24345690AC84}">
      <dsp:nvSpPr>
        <dsp:cNvPr id="0" name=""/>
        <dsp:cNvSpPr/>
      </dsp:nvSpPr>
      <dsp:spPr>
        <a:xfrm rot="5400000">
          <a:off x="-190665" y="191470"/>
          <a:ext cx="1271103" cy="889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5º</a:t>
          </a:r>
        </a:p>
      </dsp:txBody>
      <dsp:txXfrm rot="-5400000">
        <a:off x="1" y="445690"/>
        <a:ext cx="889772" cy="381331"/>
      </dsp:txXfrm>
    </dsp:sp>
    <dsp:sp modelId="{A093C442-84C7-4BEA-95C4-E8669EBC5DE6}">
      <dsp:nvSpPr>
        <dsp:cNvPr id="0" name=""/>
        <dsp:cNvSpPr/>
      </dsp:nvSpPr>
      <dsp:spPr>
        <a:xfrm rot="5400000">
          <a:off x="4444234" y="-3553656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REALIZAÇÃO DO EVENTO.</a:t>
          </a:r>
        </a:p>
      </dsp:txBody>
      <dsp:txXfrm rot="-5400000">
        <a:off x="889773" y="41138"/>
        <a:ext cx="7894807" cy="745551"/>
      </dsp:txXfrm>
    </dsp:sp>
    <dsp:sp modelId="{CBF43D98-9DF1-4DD4-AC23-FE1371099F23}">
      <dsp:nvSpPr>
        <dsp:cNvPr id="0" name=""/>
        <dsp:cNvSpPr/>
      </dsp:nvSpPr>
      <dsp:spPr>
        <a:xfrm rot="5400000">
          <a:off x="-190665" y="1263263"/>
          <a:ext cx="1271103" cy="889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6º</a:t>
          </a:r>
        </a:p>
      </dsp:txBody>
      <dsp:txXfrm rot="-5400000">
        <a:off x="1" y="1517483"/>
        <a:ext cx="889772" cy="381331"/>
      </dsp:txXfrm>
    </dsp:sp>
    <dsp:sp modelId="{F0E23718-C5F6-4AF4-AB37-AA51B90333F4}">
      <dsp:nvSpPr>
        <dsp:cNvPr id="0" name=""/>
        <dsp:cNvSpPr/>
      </dsp:nvSpPr>
      <dsp:spPr>
        <a:xfrm rot="5400000">
          <a:off x="4444234" y="-2453871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CONFIRMAÇÃO DA PRESENÇA DOS PARTICIPANTES: coordenador do evento confirma presença dos participantes ou envia link para participantes confirmarem.</a:t>
          </a:r>
        </a:p>
      </dsp:txBody>
      <dsp:txXfrm rot="-5400000">
        <a:off x="889773" y="1140923"/>
        <a:ext cx="7894807" cy="745551"/>
      </dsp:txXfrm>
    </dsp:sp>
    <dsp:sp modelId="{54535F72-EBA6-4BBE-B215-009B20FEAF00}">
      <dsp:nvSpPr>
        <dsp:cNvPr id="0" name=""/>
        <dsp:cNvSpPr/>
      </dsp:nvSpPr>
      <dsp:spPr>
        <a:xfrm rot="5400000">
          <a:off x="-190665" y="2335056"/>
          <a:ext cx="1271103" cy="889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7º</a:t>
          </a:r>
        </a:p>
      </dsp:txBody>
      <dsp:txXfrm rot="-5400000">
        <a:off x="1" y="2589276"/>
        <a:ext cx="889772" cy="381331"/>
      </dsp:txXfrm>
    </dsp:sp>
    <dsp:sp modelId="{23603B8C-1ABF-4705-A2A9-3B142585A543}">
      <dsp:nvSpPr>
        <dsp:cNvPr id="0" name=""/>
        <dsp:cNvSpPr/>
      </dsp:nvSpPr>
      <dsp:spPr>
        <a:xfrm rot="5400000">
          <a:off x="4444234" y="-1410070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FINALIZAÇÃO DO EVENTO: coordenador do evento envia certificados para participantes.</a:t>
          </a:r>
        </a:p>
      </dsp:txBody>
      <dsp:txXfrm rot="-5400000">
        <a:off x="889773" y="2184724"/>
        <a:ext cx="7894807" cy="745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86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15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4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16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73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99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88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36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60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79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24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72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3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4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59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4DACE4-9282-4FCC-8343-43724EF16EFC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0048362-75C4-4274-8AF2-CDB491E2CE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81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mg.edu.br/portal/extensao/manuais-suap-extensa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EC519-7823-1712-9A8A-C4844B892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327" y="2892835"/>
            <a:ext cx="9948474" cy="2677648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                                                        </a:t>
            </a:r>
            <a:r>
              <a:rPr lang="pt-BR" b="1" dirty="0"/>
              <a:t>Manual para funcionalidade eventos do SUAP</a:t>
            </a:r>
            <a:br>
              <a:rPr lang="pt-BR" b="1" dirty="0"/>
            </a:br>
            <a:r>
              <a:rPr lang="pt-BR" b="1" dirty="0"/>
              <a:t> 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849030-1C57-4C83-5DB8-1F6B99C61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7" y="633919"/>
            <a:ext cx="2358082" cy="1026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67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18C02B-5926-8FD6-A5DA-72E44079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98" y="1388021"/>
            <a:ext cx="11446232" cy="3223539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A4186F06-96A3-B526-FA34-D64D197D64D0}"/>
              </a:ext>
            </a:extLst>
          </p:cNvPr>
          <p:cNvSpPr/>
          <p:nvPr/>
        </p:nvSpPr>
        <p:spPr>
          <a:xfrm rot="5400000">
            <a:off x="4424654" y="2786733"/>
            <a:ext cx="251927" cy="3638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345F41-165F-6FE6-0E8D-0F3767A9BB6B}"/>
              </a:ext>
            </a:extLst>
          </p:cNvPr>
          <p:cNvSpPr txBox="1"/>
          <p:nvPr/>
        </p:nvSpPr>
        <p:spPr>
          <a:xfrm>
            <a:off x="4927146" y="2259449"/>
            <a:ext cx="4553339" cy="11695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1400" dirty="0"/>
              <a:t>Neste campo, deve-se colocar o valor numérico seguido da unidade de medida de tempo por extenso ( hora , minutos). Caso não seja colocado, o certificado de participação será gerado apenas com o valor numérico.</a:t>
            </a:r>
          </a:p>
        </p:txBody>
      </p:sp>
    </p:spTree>
    <p:extLst>
      <p:ext uri="{BB962C8B-B14F-4D97-AF65-F5344CB8AC3E}">
        <p14:creationId xmlns:p14="http://schemas.microsoft.com/office/powerpoint/2010/main" val="270688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D55F49-B0B4-850D-7BD5-83559591D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8" y="1664771"/>
            <a:ext cx="11339543" cy="4595258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AAC6D07D-8FBF-50FF-4D6F-3227BB1417DF}"/>
              </a:ext>
            </a:extLst>
          </p:cNvPr>
          <p:cNvSpPr/>
          <p:nvPr/>
        </p:nvSpPr>
        <p:spPr>
          <a:xfrm>
            <a:off x="2552700" y="6086475"/>
            <a:ext cx="133350" cy="1714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B1691F-DC93-762B-9BBE-64417785170C}"/>
              </a:ext>
            </a:extLst>
          </p:cNvPr>
          <p:cNvSpPr txBox="1"/>
          <p:nvPr/>
        </p:nvSpPr>
        <p:spPr>
          <a:xfrm>
            <a:off x="1714500" y="6334125"/>
            <a:ext cx="5448300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1200" dirty="0"/>
              <a:t>O modelo padrão pode ser visualizado no final desta 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BA8120-EFAF-E1C2-B27F-88A88C4A2A29}"/>
              </a:ext>
            </a:extLst>
          </p:cNvPr>
          <p:cNvSpPr txBox="1"/>
          <p:nvPr/>
        </p:nvSpPr>
        <p:spPr>
          <a:xfrm>
            <a:off x="426229" y="538717"/>
            <a:ext cx="10089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ATENÇÃO</a:t>
            </a:r>
            <a:r>
              <a:rPr lang="pt-BR" sz="1600" dirty="0"/>
              <a:t>:O campo abaixo aparecerá apenas para o eventos com subtipos que permitem o registro de múltiplas atividades. Ao preencher o campo “descrição”, não colocar texto muito extenso para o certificado não sair com informação cortada. A descrição deverá conter até 90 caracteres contando os espaços. </a:t>
            </a:r>
          </a:p>
        </p:txBody>
      </p:sp>
    </p:spTree>
    <p:extLst>
      <p:ext uri="{BB962C8B-B14F-4D97-AF65-F5344CB8AC3E}">
        <p14:creationId xmlns:p14="http://schemas.microsoft.com/office/powerpoint/2010/main" val="28049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A176CD-A5F6-B4C8-9C79-EAA32A756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4" y="1440007"/>
            <a:ext cx="11331922" cy="3977985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1B1AAE22-B837-6A40-4FBB-ABE8C45A8AE9}"/>
              </a:ext>
            </a:extLst>
          </p:cNvPr>
          <p:cNvSpPr/>
          <p:nvPr/>
        </p:nvSpPr>
        <p:spPr>
          <a:xfrm rot="10800000">
            <a:off x="5686424" y="4286250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53A708-3343-2D19-534D-FE918F1AC32E}"/>
              </a:ext>
            </a:extLst>
          </p:cNvPr>
          <p:cNvSpPr txBox="1"/>
          <p:nvPr/>
        </p:nvSpPr>
        <p:spPr>
          <a:xfrm>
            <a:off x="4324350" y="4842894"/>
            <a:ext cx="3114675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atente a essas informações se optar por customizar o certificado.</a:t>
            </a:r>
          </a:p>
        </p:txBody>
      </p:sp>
    </p:spTree>
    <p:extLst>
      <p:ext uri="{BB962C8B-B14F-4D97-AF65-F5344CB8AC3E}">
        <p14:creationId xmlns:p14="http://schemas.microsoft.com/office/powerpoint/2010/main" val="182041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F3A998-E8BA-AD72-58F9-8B33397B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246668"/>
            <a:ext cx="11331922" cy="3924640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4223A7C8-5ECE-AF31-E585-A1F56F3AC81C}"/>
              </a:ext>
            </a:extLst>
          </p:cNvPr>
          <p:cNvSpPr/>
          <p:nvPr/>
        </p:nvSpPr>
        <p:spPr>
          <a:xfrm rot="10800000">
            <a:off x="3681409" y="4324347"/>
            <a:ext cx="257177" cy="485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746D77-D6CB-967F-5EC0-6DE42DF77E22}"/>
              </a:ext>
            </a:extLst>
          </p:cNvPr>
          <p:cNvSpPr txBox="1"/>
          <p:nvPr/>
        </p:nvSpPr>
        <p:spPr>
          <a:xfrm>
            <a:off x="2592119" y="4929655"/>
            <a:ext cx="2505075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dirty="0"/>
              <a:t>É possível cadastrar esses quatro tipos de participação.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6708D629-51CD-1415-A5ED-CFE4B50A816C}"/>
              </a:ext>
            </a:extLst>
          </p:cNvPr>
          <p:cNvSpPr/>
          <p:nvPr/>
        </p:nvSpPr>
        <p:spPr>
          <a:xfrm rot="10800000">
            <a:off x="584560" y="4744617"/>
            <a:ext cx="257177" cy="485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440E57-FCC7-D6DF-DC15-93DF0416458D}"/>
              </a:ext>
            </a:extLst>
          </p:cNvPr>
          <p:cNvSpPr txBox="1"/>
          <p:nvPr/>
        </p:nvSpPr>
        <p:spPr>
          <a:xfrm>
            <a:off x="152399" y="5252820"/>
            <a:ext cx="2105026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dirty="0"/>
              <a:t>Ao clicar neste botão, o evento estará salvo.</a:t>
            </a:r>
          </a:p>
        </p:txBody>
      </p:sp>
    </p:spTree>
    <p:extLst>
      <p:ext uri="{BB962C8B-B14F-4D97-AF65-F5344CB8AC3E}">
        <p14:creationId xmlns:p14="http://schemas.microsoft.com/office/powerpoint/2010/main" val="254986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FB11D6-320C-8826-9FFD-7C17F0A9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90774"/>
            <a:ext cx="9601200" cy="4347123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D4C827D-5E6A-9DAB-E2FE-73D126D573C5}"/>
              </a:ext>
            </a:extLst>
          </p:cNvPr>
          <p:cNvSpPr/>
          <p:nvPr/>
        </p:nvSpPr>
        <p:spPr>
          <a:xfrm rot="10800000">
            <a:off x="5848350" y="5433221"/>
            <a:ext cx="457200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5E4150-8DFF-EB88-B5AC-A067A649885D}"/>
              </a:ext>
            </a:extLst>
          </p:cNvPr>
          <p:cNvSpPr txBox="1"/>
          <p:nvPr/>
        </p:nvSpPr>
        <p:spPr>
          <a:xfrm>
            <a:off x="6684256" y="5367618"/>
            <a:ext cx="259080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dirty="0"/>
              <a:t>Link para inscrição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80ACFF1-7F88-08C2-71BF-4E8F214F9C41}"/>
              </a:ext>
            </a:extLst>
          </p:cNvPr>
          <p:cNvSpPr/>
          <p:nvPr/>
        </p:nvSpPr>
        <p:spPr>
          <a:xfrm>
            <a:off x="452437" y="2658546"/>
            <a:ext cx="352425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369F84B-B8F2-AD94-55CE-76EB2CEC3A79}"/>
              </a:ext>
            </a:extLst>
          </p:cNvPr>
          <p:cNvSpPr/>
          <p:nvPr/>
        </p:nvSpPr>
        <p:spPr>
          <a:xfrm>
            <a:off x="6859453" y="2473880"/>
            <a:ext cx="20955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15A8E099-C2BB-B713-72BF-4E5CACB4A388}"/>
              </a:ext>
            </a:extLst>
          </p:cNvPr>
          <p:cNvSpPr/>
          <p:nvPr/>
        </p:nvSpPr>
        <p:spPr>
          <a:xfrm>
            <a:off x="7592004" y="2499835"/>
            <a:ext cx="20955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3CAD870-7B5F-0B8E-A673-4DAF569903EA}"/>
              </a:ext>
            </a:extLst>
          </p:cNvPr>
          <p:cNvSpPr/>
          <p:nvPr/>
        </p:nvSpPr>
        <p:spPr>
          <a:xfrm>
            <a:off x="8488228" y="2499835"/>
            <a:ext cx="20955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8315EF-B611-28D2-6A09-BD1ABB92CAB0}"/>
              </a:ext>
            </a:extLst>
          </p:cNvPr>
          <p:cNvSpPr txBox="1"/>
          <p:nvPr/>
        </p:nvSpPr>
        <p:spPr>
          <a:xfrm>
            <a:off x="723900" y="561975"/>
            <a:ext cx="941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Após salvar o evento, as telas abaixo com informações gerais do evento poderão ser visualizadas. Os botões “Deferir”, “Devolver”, “Indeferir” e “Suspender Evento”, aparecerão apenas para o responsável por avaliar eventos no campus. Para o proponente do evento aparecerá apenas o botão “Editar”.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218C115A-F6BD-4B36-DB98-3591FAC1CF73}"/>
              </a:ext>
            </a:extLst>
          </p:cNvPr>
          <p:cNvSpPr/>
          <p:nvPr/>
        </p:nvSpPr>
        <p:spPr>
          <a:xfrm>
            <a:off x="9384452" y="2504119"/>
            <a:ext cx="20955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D92D3C48-C5E4-AAFC-D910-62EB558ECD88}"/>
              </a:ext>
            </a:extLst>
          </p:cNvPr>
          <p:cNvSpPr/>
          <p:nvPr/>
        </p:nvSpPr>
        <p:spPr>
          <a:xfrm rot="10800000">
            <a:off x="6096000" y="3330241"/>
            <a:ext cx="20955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41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F14EF2-895C-E57E-8418-D3407295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90" y="1832865"/>
            <a:ext cx="8628359" cy="46040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01D685-1FB1-7D1D-84A4-0CD8DD27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8" y="389358"/>
            <a:ext cx="8707232" cy="1443507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5F1307DF-ACB6-E89F-AED4-EAE53F92DA50}"/>
              </a:ext>
            </a:extLst>
          </p:cNvPr>
          <p:cNvSpPr/>
          <p:nvPr/>
        </p:nvSpPr>
        <p:spPr>
          <a:xfrm rot="10800000">
            <a:off x="8620125" y="5177197"/>
            <a:ext cx="400049" cy="2000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FE8712-3B70-E7AA-8AEC-939C4992B2B1}"/>
              </a:ext>
            </a:extLst>
          </p:cNvPr>
          <p:cNvSpPr txBox="1"/>
          <p:nvPr/>
        </p:nvSpPr>
        <p:spPr>
          <a:xfrm>
            <a:off x="9239249" y="4877160"/>
            <a:ext cx="2466975" cy="11695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1400" dirty="0"/>
              <a:t>Os modelos (padrão ou customizado) dos certificados, poderão ser </a:t>
            </a:r>
            <a:r>
              <a:rPr lang="pt-BR" sz="1400" dirty="0" err="1"/>
              <a:t>pré</a:t>
            </a:r>
            <a:r>
              <a:rPr lang="pt-BR" sz="1400" dirty="0"/>
              <a:t> visualizados para conferência.</a:t>
            </a:r>
          </a:p>
        </p:txBody>
      </p:sp>
    </p:spTree>
    <p:extLst>
      <p:ext uri="{BB962C8B-B14F-4D97-AF65-F5344CB8AC3E}">
        <p14:creationId xmlns:p14="http://schemas.microsoft.com/office/powerpoint/2010/main" val="103561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E2E85-FE27-EAD6-C90A-1976A75D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INSCRIÇÃO NO EVENTO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647C4E-26C9-0CB7-F045-8C8AD77D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03646" cy="3416300"/>
          </a:xfrm>
        </p:spPr>
        <p:txBody>
          <a:bodyPr/>
          <a:lstStyle/>
          <a:p>
            <a:pPr algn="just"/>
            <a:r>
              <a:rPr lang="pt-BR" dirty="0"/>
              <a:t>Existem duas maneiras de visualizar a página da inscrição: </a:t>
            </a:r>
          </a:p>
          <a:p>
            <a:pPr marL="0" indent="0" algn="just">
              <a:buNone/>
            </a:pPr>
            <a:r>
              <a:rPr lang="pt-BR" dirty="0"/>
              <a:t>1ª: acessando o link de inscrição gerado no cadastro do evento e divulgado para os participantes.</a:t>
            </a:r>
          </a:p>
          <a:p>
            <a:pPr marL="0" indent="0" algn="just">
              <a:buNone/>
            </a:pPr>
            <a:r>
              <a:rPr lang="pt-BR" dirty="0"/>
              <a:t>2º: acessando a página do SUAP (não é necessário fazer login)&gt; eventos&gt; realizar inscrição em evento&gt; clicar no evento desejado. Veja os prints abaixo.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ATENÇÃO: O comprovante de inscrição será enviado para o e-mail informado, assim que a inscrição for confirmada pelo coordenador do evento.</a:t>
            </a:r>
          </a:p>
        </p:txBody>
      </p:sp>
    </p:spTree>
    <p:extLst>
      <p:ext uri="{BB962C8B-B14F-4D97-AF65-F5344CB8AC3E}">
        <p14:creationId xmlns:p14="http://schemas.microsoft.com/office/powerpoint/2010/main" val="182244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3B7B6F-0132-AF12-1DC8-4D04ABEEA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19" y="527372"/>
            <a:ext cx="7452860" cy="3760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1F1677D-7FB3-70AE-2ECB-4BEA81B9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19" y="4288118"/>
            <a:ext cx="7452860" cy="2290031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2333474-7755-708F-6730-496205A872EC}"/>
              </a:ext>
            </a:extLst>
          </p:cNvPr>
          <p:cNvSpPr/>
          <p:nvPr/>
        </p:nvSpPr>
        <p:spPr>
          <a:xfrm>
            <a:off x="1619250" y="6311449"/>
            <a:ext cx="561975" cy="2667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42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D8BFF7-EC37-E18F-4044-409698CC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18" y="593565"/>
            <a:ext cx="9152413" cy="6119390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68A885A1-D68C-0064-44EA-F8D1C50C5D81}"/>
              </a:ext>
            </a:extLst>
          </p:cNvPr>
          <p:cNvSpPr/>
          <p:nvPr/>
        </p:nvSpPr>
        <p:spPr>
          <a:xfrm>
            <a:off x="5724525" y="2333625"/>
            <a:ext cx="37147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32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FAF211-63D7-F772-5702-8A71A14C9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14" y="238663"/>
            <a:ext cx="5372148" cy="24813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9C6CA3-09CE-8F70-657B-0647E039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14" y="2995526"/>
            <a:ext cx="5401314" cy="3437200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E511E02-E540-55BA-A01C-11C2887B0762}"/>
              </a:ext>
            </a:extLst>
          </p:cNvPr>
          <p:cNvSpPr/>
          <p:nvPr/>
        </p:nvSpPr>
        <p:spPr>
          <a:xfrm rot="10800000">
            <a:off x="5057775" y="5048250"/>
            <a:ext cx="809625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47D7C1-7358-78EE-48A1-CC4F1A826277}"/>
              </a:ext>
            </a:extLst>
          </p:cNvPr>
          <p:cNvSpPr txBox="1"/>
          <p:nvPr/>
        </p:nvSpPr>
        <p:spPr>
          <a:xfrm>
            <a:off x="6000749" y="4800600"/>
            <a:ext cx="3228975" cy="11695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Observe que quando no cadastro do evento for preenchido o campo limite de inscrições, o sistema vai informando quantas vagas ainda estão disponíveis.</a:t>
            </a:r>
          </a:p>
        </p:txBody>
      </p:sp>
    </p:spTree>
    <p:extLst>
      <p:ext uri="{BB962C8B-B14F-4D97-AF65-F5344CB8AC3E}">
        <p14:creationId xmlns:p14="http://schemas.microsoft.com/office/powerpoint/2010/main" val="251902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5570B-72C1-4859-6949-86E6D9A5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dirty="0"/>
            </a:br>
            <a:r>
              <a:rPr lang="pt-BR" b="1" dirty="0"/>
              <a:t>CONSIDERAÇÕES INICIAIS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12E004-13E5-DF3F-3B59-18DB45F8A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2323582"/>
            <a:ext cx="11336694" cy="39652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Para deferir ou indeferir um evento, o servidor responsável pelos eventos no campus deverá ter acesso ao perfil “coordenador de comunicação”. Este acesso poderá ser solicitado à Proex através da central de serviços do SUAP: SUAP&gt; central de serviços&gt; SUAP&gt; aba “Extensão SUAP&gt; Módulo- Eventos&gt; Permissões de acesso – módulo Eventos.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Qualquer dúvida ou erro identificado nesta funcionalidade, poderá ser reportado à Proex através da central de serviços do SUAP: SUAP&gt; central de serviços&gt; SUAP&gt; aba “Extensão SUAP&gt; Módulo- Eventos.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Escolher umas das opções disponíveis, veja print: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7BE7D6-969E-E7D8-22B2-BF55689E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157" y="4306208"/>
            <a:ext cx="2386529" cy="23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F0DACA-9B91-1B00-2B7D-3BBBE9292F27}"/>
              </a:ext>
            </a:extLst>
          </p:cNvPr>
          <p:cNvSpPr txBox="1"/>
          <p:nvPr/>
        </p:nvSpPr>
        <p:spPr>
          <a:xfrm>
            <a:off x="8811986" y="3421998"/>
            <a:ext cx="2985796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Quando as vagas estiverem esgotadas, o interessando não conseguirá realizar a inscrição, pois o sistema mostrará que as vagas para referida atividade estão ocupadas e este campo é obrigatório para concluir a inscrição.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333D2B6-C76B-4B46-06C8-FF7B7C48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67" y="733425"/>
            <a:ext cx="7770406" cy="5605747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5D4DA8A5-8B31-DD0C-77EC-20CE96103FDB}"/>
              </a:ext>
            </a:extLst>
          </p:cNvPr>
          <p:cNvSpPr/>
          <p:nvPr/>
        </p:nvSpPr>
        <p:spPr>
          <a:xfrm rot="10800000">
            <a:off x="3028950" y="4657725"/>
            <a:ext cx="180975" cy="2857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52D6C141-0DA9-47AA-1ED8-A4BFFD4AFAD0}"/>
              </a:ext>
            </a:extLst>
          </p:cNvPr>
          <p:cNvSpPr/>
          <p:nvPr/>
        </p:nvSpPr>
        <p:spPr>
          <a:xfrm rot="10800000">
            <a:off x="5239819" y="4657725"/>
            <a:ext cx="180975" cy="2857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73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E2E85-FE27-EAD6-C90A-1976A75D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CONFIRMAÇÃO DAS INSCRIÇÕES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9AED20-D8BE-4585-A7D9-AAEDABED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3672424"/>
            <a:ext cx="7016621" cy="3048236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2C0CC7-0323-923F-3C83-DE5FAAAE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6" y="2407298"/>
            <a:ext cx="11066106" cy="3612502"/>
          </a:xfrm>
        </p:spPr>
        <p:txBody>
          <a:bodyPr/>
          <a:lstStyle/>
          <a:p>
            <a:pPr algn="just"/>
            <a:r>
              <a:rPr lang="pt-BR" dirty="0"/>
              <a:t>Para o participante receber e-mail com a confirmação de sua inscrição online, o coordenador do evento deverá confirmar a inscrição dos participantes. Para isso, é preciso: clicar na lupa do evento desejado&gt; clicar na aba “participante”&gt; selecionar os participantes&gt; clicar no botão “confirmar inscrição”. Veja os prints abaixo.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11AE229-087F-2940-56C4-B3D0FB48D009}"/>
              </a:ext>
            </a:extLst>
          </p:cNvPr>
          <p:cNvSpPr/>
          <p:nvPr/>
        </p:nvSpPr>
        <p:spPr>
          <a:xfrm>
            <a:off x="3284376" y="6223518"/>
            <a:ext cx="223934" cy="1679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3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6CF7629-EE71-EF57-39FF-D6FE21A5D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0" y="627072"/>
            <a:ext cx="8774294" cy="23561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BC7A61D-7012-F248-39B1-82B69A02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59" y="3171517"/>
            <a:ext cx="7049535" cy="3160810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D9A8D5B9-B5CF-0412-371B-82E25AA61BF1}"/>
              </a:ext>
            </a:extLst>
          </p:cNvPr>
          <p:cNvSpPr/>
          <p:nvPr/>
        </p:nvSpPr>
        <p:spPr>
          <a:xfrm>
            <a:off x="2486608" y="346659"/>
            <a:ext cx="265923" cy="2251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7F76E91-DFF8-5187-F303-74C0C1C4DFD5}"/>
              </a:ext>
            </a:extLst>
          </p:cNvPr>
          <p:cNvSpPr/>
          <p:nvPr/>
        </p:nvSpPr>
        <p:spPr>
          <a:xfrm>
            <a:off x="1258316" y="3429000"/>
            <a:ext cx="299114" cy="19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BC39C160-3156-BA0F-045D-E78412B5AC1F}"/>
              </a:ext>
            </a:extLst>
          </p:cNvPr>
          <p:cNvSpPr/>
          <p:nvPr/>
        </p:nvSpPr>
        <p:spPr>
          <a:xfrm rot="10800000">
            <a:off x="2015412" y="6380449"/>
            <a:ext cx="214604" cy="2804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855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4B9BE7-7DA6-EEF2-0E54-0AE85B09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65" y="2037893"/>
            <a:ext cx="6423051" cy="336071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7CEBD7E-A743-91EF-1188-22944FDA3ABE}"/>
              </a:ext>
            </a:extLst>
          </p:cNvPr>
          <p:cNvSpPr txBox="1"/>
          <p:nvPr/>
        </p:nvSpPr>
        <p:spPr>
          <a:xfrm>
            <a:off x="1007706" y="653143"/>
            <a:ext cx="9134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Modelo de e-mail recebido pelo participante informando a confirmação de sua inscrição. </a:t>
            </a:r>
            <a:r>
              <a:rPr lang="pt-BR" b="1" dirty="0"/>
              <a:t>ATENÇÃO: o e-mail só é enviado se o coordenador tiver confirmado a inscrição do participante no sistema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20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A2F67-633B-9E83-41CD-0E13BE51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CONFIRMAÇÃO DE PRESENÇA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F508D7-C5F5-577A-F183-BA9E2D32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Durante a execução do evento ou após sua realização, é necessário o registro da presença dos participantes para que o certificado de participação seja emitido. Essa etapa pode ser feita tanto pelo coordenador ou algum dos organizadores ou pelo próprio participante.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Para o coordenador ou algum dos organizadores confirmar a presença de um ou mais participante, basta selecionar o(s) participante(s) desejado(s) e clicar no botão “Confirmar Presença dos Participantes Selecionados”.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Para o próprio participante confirmar presença, o coordenador do evento deverá selecionar o(s) participante(s) desejado(s) e clicar no botão “Enviar link para registro de presença”( veja printe abaixo) . </a:t>
            </a:r>
            <a:r>
              <a:rPr lang="pt-BR" b="1" dirty="0">
                <a:solidFill>
                  <a:schemeClr val="tx1"/>
                </a:solidFill>
              </a:rPr>
              <a:t>ATENÇÃO: o e-mail só é enviado se o coordenador tiver confirmado a inscrição dos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1241913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4979805B-F1B7-1F85-1336-1123406A1C71}"/>
              </a:ext>
            </a:extLst>
          </p:cNvPr>
          <p:cNvSpPr/>
          <p:nvPr/>
        </p:nvSpPr>
        <p:spPr>
          <a:xfrm>
            <a:off x="5233695" y="5250953"/>
            <a:ext cx="270588" cy="391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42BDFC-D617-2B83-2934-38751D39DA60}"/>
              </a:ext>
            </a:extLst>
          </p:cNvPr>
          <p:cNvSpPr txBox="1"/>
          <p:nvPr/>
        </p:nvSpPr>
        <p:spPr>
          <a:xfrm>
            <a:off x="4171950" y="5670575"/>
            <a:ext cx="337185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1200" b="1" dirty="0"/>
              <a:t>ATENÇÃO: Este botão só pode ser visualizado dentro do período de realização do evento (hora e dia)</a:t>
            </a:r>
            <a:r>
              <a:rPr lang="pt-BR" sz="1200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95E595-7A6C-8F21-5EC6-C47D1F81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5" y="223456"/>
            <a:ext cx="9762628" cy="5029441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6381D660-F237-D0D7-B795-F23A4FD87212}"/>
              </a:ext>
            </a:extLst>
          </p:cNvPr>
          <p:cNvSpPr/>
          <p:nvPr/>
        </p:nvSpPr>
        <p:spPr>
          <a:xfrm>
            <a:off x="266700" y="3162300"/>
            <a:ext cx="29717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CED45123-B2A6-E661-C5E6-B6E2F2BDDD00}"/>
              </a:ext>
            </a:extLst>
          </p:cNvPr>
          <p:cNvSpPr/>
          <p:nvPr/>
        </p:nvSpPr>
        <p:spPr>
          <a:xfrm rot="10800000">
            <a:off x="2366670" y="5278689"/>
            <a:ext cx="270588" cy="391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58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3E76BC-61CB-31D1-B751-7DAECC42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3" y="1600200"/>
            <a:ext cx="9403590" cy="4412204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17A79FB9-F505-54BD-E14B-EB62E828F2EA}"/>
              </a:ext>
            </a:extLst>
          </p:cNvPr>
          <p:cNvSpPr/>
          <p:nvPr/>
        </p:nvSpPr>
        <p:spPr>
          <a:xfrm>
            <a:off x="6372225" y="2209800"/>
            <a:ext cx="238125" cy="295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70B329BE-8827-82BA-4AD7-848954A9B9D0}"/>
              </a:ext>
            </a:extLst>
          </p:cNvPr>
          <p:cNvSpPr/>
          <p:nvPr/>
        </p:nvSpPr>
        <p:spPr>
          <a:xfrm>
            <a:off x="7077559" y="2209799"/>
            <a:ext cx="238125" cy="295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770B689-9768-9932-EE93-F32E032CE4DF}"/>
              </a:ext>
            </a:extLst>
          </p:cNvPr>
          <p:cNvSpPr/>
          <p:nvPr/>
        </p:nvSpPr>
        <p:spPr>
          <a:xfrm>
            <a:off x="8063881" y="2209799"/>
            <a:ext cx="238125" cy="295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1099D46-8729-9F5E-AA7E-2DB819E2138B}"/>
              </a:ext>
            </a:extLst>
          </p:cNvPr>
          <p:cNvSpPr txBox="1"/>
          <p:nvPr/>
        </p:nvSpPr>
        <p:spPr>
          <a:xfrm>
            <a:off x="781050" y="390525"/>
            <a:ext cx="921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Observe que o sistema possibilita importar participante, exportar participante e importar lista de presença.</a:t>
            </a:r>
          </a:p>
        </p:txBody>
      </p:sp>
    </p:spTree>
    <p:extLst>
      <p:ext uri="{BB962C8B-B14F-4D97-AF65-F5344CB8AC3E}">
        <p14:creationId xmlns:p14="http://schemas.microsoft.com/office/powerpoint/2010/main" val="350756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81EBD4-AF0C-2390-A5D2-38E5D7AA7240}"/>
              </a:ext>
            </a:extLst>
          </p:cNvPr>
          <p:cNvSpPr txBox="1"/>
          <p:nvPr/>
        </p:nvSpPr>
        <p:spPr>
          <a:xfrm>
            <a:off x="542925" y="438150"/>
            <a:ext cx="901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clicar no botão “Importar”, os seguintes dados serão solicitados: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978B9D-A292-0125-4D4F-A1D7D1E04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09537"/>
            <a:ext cx="6667870" cy="20241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D4A567-BEC9-EA25-2BAB-4836C761A165}"/>
              </a:ext>
            </a:extLst>
          </p:cNvPr>
          <p:cNvSpPr txBox="1"/>
          <p:nvPr/>
        </p:nvSpPr>
        <p:spPr>
          <a:xfrm>
            <a:off x="466725" y="3454957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clicar no botão “Importar lista de presença”, os seguintes dados serão solicitados: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1074C7-8B74-4018-A1C5-B0E843D2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4276726"/>
            <a:ext cx="6791325" cy="228515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2161142-993A-7E09-5162-A00AD0C6903C}"/>
              </a:ext>
            </a:extLst>
          </p:cNvPr>
          <p:cNvSpPr/>
          <p:nvPr/>
        </p:nvSpPr>
        <p:spPr>
          <a:xfrm>
            <a:off x="1181100" y="2105025"/>
            <a:ext cx="609600" cy="180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B26788F1-5872-27D8-31AB-58833392F18C}"/>
              </a:ext>
            </a:extLst>
          </p:cNvPr>
          <p:cNvSpPr/>
          <p:nvPr/>
        </p:nvSpPr>
        <p:spPr>
          <a:xfrm>
            <a:off x="1409700" y="5590699"/>
            <a:ext cx="609600" cy="180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038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40057D3-8E3D-9546-AB0E-EBB257CEC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1" y="1576874"/>
            <a:ext cx="9029850" cy="43850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B7A9D2-31CA-E924-7FC0-478E8096C700}"/>
              </a:ext>
            </a:extLst>
          </p:cNvPr>
          <p:cNvSpPr txBox="1"/>
          <p:nvPr/>
        </p:nvSpPr>
        <p:spPr>
          <a:xfrm>
            <a:off x="970384" y="681135"/>
            <a:ext cx="947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Modelo de e-mail enviado para o participante confirmar presença. </a:t>
            </a:r>
            <a:r>
              <a:rPr lang="pt-BR" b="1" dirty="0"/>
              <a:t>ATENÇÃO: o e-mail só é enviado se o coordenador tiver confirmado a inscrição do participante.</a:t>
            </a:r>
          </a:p>
        </p:txBody>
      </p:sp>
    </p:spTree>
    <p:extLst>
      <p:ext uri="{BB962C8B-B14F-4D97-AF65-F5344CB8AC3E}">
        <p14:creationId xmlns:p14="http://schemas.microsoft.com/office/powerpoint/2010/main" val="4094365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A001E-9E47-CCB4-9E05-0F81B34B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973669"/>
            <a:ext cx="10935478" cy="706964"/>
          </a:xfrm>
        </p:spPr>
        <p:txBody>
          <a:bodyPr/>
          <a:lstStyle/>
          <a:p>
            <a:pPr algn="ctr"/>
            <a:r>
              <a:rPr lang="pt-BR" b="1" dirty="0"/>
              <a:t>EVENTOS COM ATIVIDADES CADASTRADAS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CB85A1-A286-48EC-2B17-7BA0C71E5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88" y="2339235"/>
            <a:ext cx="11627714" cy="3416300"/>
          </a:xfrm>
        </p:spPr>
        <p:txBody>
          <a:bodyPr/>
          <a:lstStyle/>
          <a:p>
            <a:pPr algn="just"/>
            <a:r>
              <a:rPr lang="pt-BR" dirty="0"/>
              <a:t>Para os eventos com atividades cadastradas, o coordenador do evento precisa “Vincular Participantes” e confirmar presença na “Lista de Presença” em cada atividade, a fim de contabilizar a carga horária e gerar o certificado geral do evento e de cada atividade. Para isso, ele deverá acessar a segunda parte do cadastro do evento e clicar na aba “Atividades”. </a:t>
            </a:r>
            <a:r>
              <a:rPr lang="pt-BR" b="1" dirty="0"/>
              <a:t>Esse procedimento deverá ser feito para todos os tipos de participação ( palestrante, participante, organizador e convidado).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EFBF21-16A5-8D00-8A65-818D5AB6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79" y="4367900"/>
            <a:ext cx="7309335" cy="2219512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AF782198-85F9-C449-E3B3-F21B059AAB98}"/>
              </a:ext>
            </a:extLst>
          </p:cNvPr>
          <p:cNvSpPr/>
          <p:nvPr/>
        </p:nvSpPr>
        <p:spPr>
          <a:xfrm>
            <a:off x="5915608" y="3949195"/>
            <a:ext cx="205273" cy="3359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C1D2684-048A-2753-6729-8FD8182CFEA1}"/>
              </a:ext>
            </a:extLst>
          </p:cNvPr>
          <p:cNvSpPr/>
          <p:nvPr/>
        </p:nvSpPr>
        <p:spPr>
          <a:xfrm>
            <a:off x="7151169" y="4964295"/>
            <a:ext cx="205273" cy="3359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241CD8BE-B506-A051-1DCC-5063B06E45EC}"/>
              </a:ext>
            </a:extLst>
          </p:cNvPr>
          <p:cNvSpPr/>
          <p:nvPr/>
        </p:nvSpPr>
        <p:spPr>
          <a:xfrm>
            <a:off x="8182558" y="4958845"/>
            <a:ext cx="205273" cy="3359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75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ACC84-3F30-1837-A73B-8F71BD50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FLUXOGRAMA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E4BEF20-BD87-52D2-06BA-71F0A6A6E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845271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236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580CD-A166-1200-170F-9F3C50EB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ENVIO DO CERTIFICADO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94790D1-9EC5-8B6F-3ABC-85A226252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57" y="3429000"/>
            <a:ext cx="6457949" cy="322897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09E3E34-ED94-A7BF-CB77-F614B9DF79A2}"/>
              </a:ext>
            </a:extLst>
          </p:cNvPr>
          <p:cNvSpPr txBox="1"/>
          <p:nvPr/>
        </p:nvSpPr>
        <p:spPr>
          <a:xfrm>
            <a:off x="381000" y="2345859"/>
            <a:ext cx="1113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enviar o certificado de participação, o coordenador do evento deverá ter confirmado presença no evento ou nas atividades do evento, quando for o caso. Para isso, basta selecionar os participantes e clicar em “enviar certificado”. Atenção para a mensagem destacada em azul.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E263B73-5E41-C5C9-EE96-0ED966BB5683}"/>
              </a:ext>
            </a:extLst>
          </p:cNvPr>
          <p:cNvSpPr/>
          <p:nvPr/>
        </p:nvSpPr>
        <p:spPr>
          <a:xfrm>
            <a:off x="1619250" y="3429000"/>
            <a:ext cx="514350" cy="2667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CF3AF0EB-7707-944E-A24A-6A643C1E5614}"/>
              </a:ext>
            </a:extLst>
          </p:cNvPr>
          <p:cNvSpPr/>
          <p:nvPr/>
        </p:nvSpPr>
        <p:spPr>
          <a:xfrm>
            <a:off x="1619250" y="5276850"/>
            <a:ext cx="514350" cy="2667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EECB659-B358-EA3B-E8D5-3D4D9BAC2152}"/>
              </a:ext>
            </a:extLst>
          </p:cNvPr>
          <p:cNvSpPr/>
          <p:nvPr/>
        </p:nvSpPr>
        <p:spPr>
          <a:xfrm>
            <a:off x="4210050" y="6000750"/>
            <a:ext cx="200025" cy="3429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8BBCCC5-B748-B6AB-CA8D-B43A472655DB}"/>
              </a:ext>
            </a:extLst>
          </p:cNvPr>
          <p:cNvSpPr/>
          <p:nvPr/>
        </p:nvSpPr>
        <p:spPr>
          <a:xfrm rot="10800000">
            <a:off x="8780463" y="4562475"/>
            <a:ext cx="514350" cy="2667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FC67BA-440A-1538-B885-654C27A2A89D}"/>
              </a:ext>
            </a:extLst>
          </p:cNvPr>
          <p:cNvSpPr txBox="1"/>
          <p:nvPr/>
        </p:nvSpPr>
        <p:spPr>
          <a:xfrm>
            <a:off x="9389270" y="3787884"/>
            <a:ext cx="2133600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 coordenador do evento só consegue visualizar o certificado geral do evento. Os certificados de cada atividade serão enviados apenas por e-mail.</a:t>
            </a:r>
          </a:p>
        </p:txBody>
      </p:sp>
    </p:spTree>
    <p:extLst>
      <p:ext uri="{BB962C8B-B14F-4D97-AF65-F5344CB8AC3E}">
        <p14:creationId xmlns:p14="http://schemas.microsoft.com/office/powerpoint/2010/main" val="2659699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147DAD-6B4D-6A60-E91F-C0899BB3C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58" y="1744789"/>
            <a:ext cx="5121084" cy="439712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9C2FE7C-E3E0-26DC-AE66-7823C59C47DE}"/>
              </a:ext>
            </a:extLst>
          </p:cNvPr>
          <p:cNvSpPr txBox="1"/>
          <p:nvPr/>
        </p:nvSpPr>
        <p:spPr>
          <a:xfrm>
            <a:off x="647700" y="428625"/>
            <a:ext cx="932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Modelo de e-mail enviado para os participantes com link para impressão dos certificados: geral e por atividades.</a:t>
            </a:r>
          </a:p>
        </p:txBody>
      </p:sp>
    </p:spTree>
    <p:extLst>
      <p:ext uri="{BB962C8B-B14F-4D97-AF65-F5344CB8AC3E}">
        <p14:creationId xmlns:p14="http://schemas.microsoft.com/office/powerpoint/2010/main" val="1326969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5D4F3F-4381-A8AA-239E-31DE305B5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37" y="525528"/>
            <a:ext cx="8382726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B3ED4-2594-0D25-601E-5C774DB2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PADRÕES DE CERTIFICADOS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0A0F2D-3D98-76EA-25AD-D009F1027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71" y="2351574"/>
            <a:ext cx="8825659" cy="3416300"/>
          </a:xfrm>
        </p:spPr>
        <p:txBody>
          <a:bodyPr/>
          <a:lstStyle/>
          <a:p>
            <a:r>
              <a:rPr lang="pt-BR" dirty="0"/>
              <a:t>Para o tipo de participação “Participante”.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1B0E84-DD1B-E4D5-C057-41304DFE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87" y="2694796"/>
            <a:ext cx="5932592" cy="40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88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93C753-C2B9-02B5-548C-0BF7D4817A61}"/>
              </a:ext>
            </a:extLst>
          </p:cNvPr>
          <p:cNvSpPr txBox="1"/>
          <p:nvPr/>
        </p:nvSpPr>
        <p:spPr>
          <a:xfrm>
            <a:off x="1331946" y="65975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o tipo de participação “Palestrante”.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51D263-FB61-1BD5-FEE3-A97A3C7F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57" y="1144471"/>
            <a:ext cx="7978831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1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93C753-C2B9-02B5-548C-0BF7D4817A61}"/>
              </a:ext>
            </a:extLst>
          </p:cNvPr>
          <p:cNvSpPr txBox="1"/>
          <p:nvPr/>
        </p:nvSpPr>
        <p:spPr>
          <a:xfrm>
            <a:off x="1331946" y="65975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o tipo de participação “Organizador”.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A47D5B-FF83-CD25-1FB6-CE39D76D5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86" y="1278294"/>
            <a:ext cx="7882987" cy="53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2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93C753-C2B9-02B5-548C-0BF7D4817A61}"/>
              </a:ext>
            </a:extLst>
          </p:cNvPr>
          <p:cNvSpPr txBox="1"/>
          <p:nvPr/>
        </p:nvSpPr>
        <p:spPr>
          <a:xfrm>
            <a:off x="1331946" y="65975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o tipo de participação “Convidado”.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9E0BCB-E4C6-47E0-D10A-3593CAE1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44" y="995469"/>
            <a:ext cx="8229783" cy="57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0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93C753-C2B9-02B5-548C-0BF7D4817A61}"/>
              </a:ext>
            </a:extLst>
          </p:cNvPr>
          <p:cNvSpPr txBox="1"/>
          <p:nvPr/>
        </p:nvSpPr>
        <p:spPr>
          <a:xfrm>
            <a:off x="671804" y="659754"/>
            <a:ext cx="96571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Para eventos com atividades previstas, além dos modelos mostrados acima, o sistema também enviará por e-mail o modelo de certificado mostrado abaixo, para cada atividade separadamente.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E9A559-BE51-498E-6938-AF88EB69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59" y="1583084"/>
            <a:ext cx="7584018" cy="52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2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C3BBD-A5D2-4EC7-914A-5B29357E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CUSTOMIZAÇÃO DE CERTIFICADO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80DD0B-E69B-0B8B-5057-1EBA67DB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Caso seja necessário alterar o texto de algum dos modelos padrões mostrados acima, o sistema permite a inserção de um modelo customizado para cada tipo de participação.</a:t>
            </a:r>
          </a:p>
          <a:p>
            <a:r>
              <a:rPr lang="pt-BR" dirty="0"/>
              <a:t>A customização deverá ser feita a partir dos modelos disponíveis em: </a:t>
            </a:r>
            <a:r>
              <a:rPr lang="pt-BR" dirty="0">
                <a:hlinkClick r:id="rId2"/>
              </a:rPr>
              <a:t>https://www.ifmg.edu.br/portal/extensao/manuais-suap-extensao</a:t>
            </a:r>
            <a:endParaRPr lang="pt-BR" dirty="0"/>
          </a:p>
          <a:p>
            <a:r>
              <a:rPr lang="pt-BR" dirty="0"/>
              <a:t>ATENÇÃO: todos os textos que estiverem entre as hashtag (#)nos modelos padrões, não poderão ser retirados nem alterados (com exceção do tamanho da fonte).</a:t>
            </a:r>
          </a:p>
        </p:txBody>
      </p:sp>
    </p:spTree>
    <p:extLst>
      <p:ext uri="{BB962C8B-B14F-4D97-AF65-F5344CB8AC3E}">
        <p14:creationId xmlns:p14="http://schemas.microsoft.com/office/powerpoint/2010/main" val="380105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ACC84-3F30-1837-A73B-8F71BD50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FLUXOGRAMA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E4BEF20-BD87-52D2-06BA-71F0A6A6E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383"/>
              </p:ext>
            </p:extLst>
          </p:nvPr>
        </p:nvGraphicFramePr>
        <p:xfrm>
          <a:off x="1071724" y="3340619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75DBE9B3-5491-26D7-A58A-EA38F8F95AD2}"/>
              </a:ext>
            </a:extLst>
          </p:cNvPr>
          <p:cNvGrpSpPr/>
          <p:nvPr/>
        </p:nvGrpSpPr>
        <p:grpSpPr>
          <a:xfrm>
            <a:off x="1071724" y="2334811"/>
            <a:ext cx="889772" cy="1271103"/>
            <a:chOff x="1" y="2144390"/>
            <a:chExt cx="889772" cy="1271103"/>
          </a:xfrm>
        </p:grpSpPr>
        <p:sp>
          <p:nvSpPr>
            <p:cNvPr id="5" name="Seta: Divisa 4">
              <a:extLst>
                <a:ext uri="{FF2B5EF4-FFF2-40B4-BE49-F238E27FC236}">
                  <a16:creationId xmlns:a16="http://schemas.microsoft.com/office/drawing/2014/main" id="{918B3BCE-1396-4FFC-311D-00A92BA37A63}"/>
                </a:ext>
              </a:extLst>
            </p:cNvPr>
            <p:cNvSpPr/>
            <p:nvPr/>
          </p:nvSpPr>
          <p:spPr>
            <a:xfrm rot="5400000">
              <a:off x="-190665" y="2335056"/>
              <a:ext cx="1271103" cy="889772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eta: Divisa 4">
              <a:extLst>
                <a:ext uri="{FF2B5EF4-FFF2-40B4-BE49-F238E27FC236}">
                  <a16:creationId xmlns:a16="http://schemas.microsoft.com/office/drawing/2014/main" id="{39E1B74D-977B-CAFF-F861-D66AB04026A9}"/>
                </a:ext>
              </a:extLst>
            </p:cNvPr>
            <p:cNvSpPr txBox="1"/>
            <p:nvPr/>
          </p:nvSpPr>
          <p:spPr>
            <a:xfrm>
              <a:off x="1" y="2589276"/>
              <a:ext cx="889772" cy="38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dirty="0"/>
                <a:t>4</a:t>
              </a:r>
              <a:r>
                <a:rPr lang="pt-BR" sz="2400" kern="1200" dirty="0"/>
                <a:t>º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9002502-0C2E-F69D-7F72-DA2B8CA1A111}"/>
              </a:ext>
            </a:extLst>
          </p:cNvPr>
          <p:cNvGrpSpPr/>
          <p:nvPr/>
        </p:nvGrpSpPr>
        <p:grpSpPr>
          <a:xfrm>
            <a:off x="1961497" y="2334811"/>
            <a:ext cx="7935140" cy="826217"/>
            <a:chOff x="889773" y="805"/>
            <a:chExt cx="7935140" cy="826217"/>
          </a:xfrm>
        </p:grpSpPr>
        <p:sp>
          <p:nvSpPr>
            <p:cNvPr id="8" name="Retângulo: Cantos Superiores Arredondados 7">
              <a:extLst>
                <a:ext uri="{FF2B5EF4-FFF2-40B4-BE49-F238E27FC236}">
                  <a16:creationId xmlns:a16="http://schemas.microsoft.com/office/drawing/2014/main" id="{B60C82DE-7AEB-BBAD-75E3-38A80EDF93D4}"/>
                </a:ext>
              </a:extLst>
            </p:cNvPr>
            <p:cNvSpPr/>
            <p:nvPr/>
          </p:nvSpPr>
          <p:spPr>
            <a:xfrm rot="5400000">
              <a:off x="4444234" y="-3553656"/>
              <a:ext cx="826217" cy="793514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: Cantos Superiores Arredondados 4">
              <a:extLst>
                <a:ext uri="{FF2B5EF4-FFF2-40B4-BE49-F238E27FC236}">
                  <a16:creationId xmlns:a16="http://schemas.microsoft.com/office/drawing/2014/main" id="{7D75FBE0-4B98-966E-623C-4394B20F773D}"/>
                </a:ext>
              </a:extLst>
            </p:cNvPr>
            <p:cNvSpPr txBox="1"/>
            <p:nvPr/>
          </p:nvSpPr>
          <p:spPr>
            <a:xfrm>
              <a:off x="889773" y="41138"/>
              <a:ext cx="7894807" cy="745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5875" rIns="15875" bIns="15875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/>
                </a:rPr>
                <a:t>INSCRIÇÃO NO EVENTO: participantes realizam inscrição no evento.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3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E2E85-FE27-EAD6-C90A-1976A75D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CADASTRO DO EVENTO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050FAB11-9EB0-CFBC-CD90-3FA07A6C5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3112687"/>
            <a:ext cx="8352940" cy="353899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D16AED7-3353-FFA3-5161-8DF8E95A9479}"/>
              </a:ext>
            </a:extLst>
          </p:cNvPr>
          <p:cNvSpPr txBox="1"/>
          <p:nvPr/>
        </p:nvSpPr>
        <p:spPr>
          <a:xfrm>
            <a:off x="326571" y="2348243"/>
            <a:ext cx="11691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cadastrar um evento, o proponente deverá acessar o SUAP e clicar em: Extensão&gt; Eventos&gt; Eventos&gt; Adicionar Evento.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CF966EED-955B-1497-138C-D62373725EF1}"/>
              </a:ext>
            </a:extLst>
          </p:cNvPr>
          <p:cNvSpPr/>
          <p:nvPr/>
        </p:nvSpPr>
        <p:spPr>
          <a:xfrm>
            <a:off x="7464490" y="2808514"/>
            <a:ext cx="251926" cy="4198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86AA6DE0-20DD-466A-850E-A9BA89960C78}"/>
              </a:ext>
            </a:extLst>
          </p:cNvPr>
          <p:cNvSpPr/>
          <p:nvPr/>
        </p:nvSpPr>
        <p:spPr>
          <a:xfrm>
            <a:off x="712771" y="6214187"/>
            <a:ext cx="417836" cy="195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39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97B9F9-40DF-3D31-7E3F-757E56F4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1398294"/>
            <a:ext cx="10001585" cy="519921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9ED8F9C-F832-4EA3-292D-A77275A1E32A}"/>
              </a:ext>
            </a:extLst>
          </p:cNvPr>
          <p:cNvSpPr txBox="1"/>
          <p:nvPr/>
        </p:nvSpPr>
        <p:spPr>
          <a:xfrm>
            <a:off x="662473" y="447869"/>
            <a:ext cx="925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clicar no botão “Adicionar Evento”, uma tela com as informações abaixo se abrirá para ser preenchida.</a:t>
            </a:r>
          </a:p>
        </p:txBody>
      </p:sp>
    </p:spTree>
    <p:extLst>
      <p:ext uri="{BB962C8B-B14F-4D97-AF65-F5344CB8AC3E}">
        <p14:creationId xmlns:p14="http://schemas.microsoft.com/office/powerpoint/2010/main" val="194185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D5CE2C-81EB-24BE-3BF4-E53BCB37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03" y="759748"/>
            <a:ext cx="9482869" cy="53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31B80B-1F1F-E174-4686-AC82F23C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3" y="1110343"/>
            <a:ext cx="9896571" cy="5351679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5825BE1-A9C0-E288-A5DB-048760FD0468}"/>
              </a:ext>
            </a:extLst>
          </p:cNvPr>
          <p:cNvSpPr/>
          <p:nvPr/>
        </p:nvSpPr>
        <p:spPr>
          <a:xfrm>
            <a:off x="8630816" y="2635898"/>
            <a:ext cx="298580" cy="1772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8B26BE-3139-9B06-8050-B5524EA6D928}"/>
              </a:ext>
            </a:extLst>
          </p:cNvPr>
          <p:cNvSpPr txBox="1"/>
          <p:nvPr/>
        </p:nvSpPr>
        <p:spPr>
          <a:xfrm>
            <a:off x="9050110" y="2124374"/>
            <a:ext cx="244884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O botão para envio do link de confirmação de presença, somente aparecerá para o coordenador disparar os e-mails, na data e horário de realização do evento.</a:t>
            </a:r>
          </a:p>
        </p:txBody>
      </p:sp>
    </p:spTree>
    <p:extLst>
      <p:ext uri="{BB962C8B-B14F-4D97-AF65-F5344CB8AC3E}">
        <p14:creationId xmlns:p14="http://schemas.microsoft.com/office/powerpoint/2010/main" val="201805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148AD6-C3FE-BD3E-1444-D2B94BEB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9" y="470167"/>
            <a:ext cx="9567366" cy="53898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3BF505-5720-0B91-A680-00F585664A4B}"/>
              </a:ext>
            </a:extLst>
          </p:cNvPr>
          <p:cNvSpPr txBox="1"/>
          <p:nvPr/>
        </p:nvSpPr>
        <p:spPr>
          <a:xfrm>
            <a:off x="10039349" y="2680011"/>
            <a:ext cx="1983475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Alguns subtipos de eventos permitem o cadastro de várias atividades.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97E93286-0B1F-4E3C-E3C3-16611CE82EBD}"/>
              </a:ext>
            </a:extLst>
          </p:cNvPr>
          <p:cNvSpPr/>
          <p:nvPr/>
        </p:nvSpPr>
        <p:spPr>
          <a:xfrm>
            <a:off x="9534524" y="3057525"/>
            <a:ext cx="371475" cy="180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352ACC13-F75B-4383-1C50-0E325FA3D3DC}"/>
              </a:ext>
            </a:extLst>
          </p:cNvPr>
          <p:cNvSpPr/>
          <p:nvPr/>
        </p:nvSpPr>
        <p:spPr>
          <a:xfrm>
            <a:off x="9158288" y="542925"/>
            <a:ext cx="204788" cy="3429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839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5756</TotalTime>
  <Words>1362</Words>
  <Application>Microsoft Office PowerPoint</Application>
  <PresentationFormat>Widescreen</PresentationFormat>
  <Paragraphs>73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Century Gothic</vt:lpstr>
      <vt:lpstr>Wingdings</vt:lpstr>
      <vt:lpstr>Wingdings 3</vt:lpstr>
      <vt:lpstr>Íon - Sala da Diretoria</vt:lpstr>
      <vt:lpstr>                                                                    Manual para funcionalidade eventos do SUAP   </vt:lpstr>
      <vt:lpstr> CONSIDERAÇÕES INICIAIS </vt:lpstr>
      <vt:lpstr>FLUXOGRAMA</vt:lpstr>
      <vt:lpstr>FLUXOGRAMA</vt:lpstr>
      <vt:lpstr>CADASTRO DO EVENTO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INSCRIÇÃO NO EVENTO</vt:lpstr>
      <vt:lpstr>Apresentação do PowerPoint</vt:lpstr>
      <vt:lpstr>Apresentação do PowerPoint</vt:lpstr>
      <vt:lpstr>Apresentação do PowerPoint</vt:lpstr>
      <vt:lpstr>Apresentação do PowerPoint</vt:lpstr>
      <vt:lpstr>CONFIRMAÇÃO DAS INSCRIÇÕES</vt:lpstr>
      <vt:lpstr>Apresentação do PowerPoint</vt:lpstr>
      <vt:lpstr>Apresentação do PowerPoint</vt:lpstr>
      <vt:lpstr>CONFIRMAÇÃO DE PRESENÇA</vt:lpstr>
      <vt:lpstr>Apresentação do PowerPoint</vt:lpstr>
      <vt:lpstr>Apresentação do PowerPoint</vt:lpstr>
      <vt:lpstr>Apresentação do PowerPoint</vt:lpstr>
      <vt:lpstr>Apresentação do PowerPoint</vt:lpstr>
      <vt:lpstr>EVENTOS COM ATIVIDADES CADASTRADAS</vt:lpstr>
      <vt:lpstr>ENVIO DO CERTIFICADO</vt:lpstr>
      <vt:lpstr>Apresentação do PowerPoint</vt:lpstr>
      <vt:lpstr>Apresentação do PowerPoint</vt:lpstr>
      <vt:lpstr>MODELOS PADRÕES DE CERTIFICADOS</vt:lpstr>
      <vt:lpstr>Apresentação do PowerPoint</vt:lpstr>
      <vt:lpstr>Apresentação do PowerPoint</vt:lpstr>
      <vt:lpstr>Apresentação do PowerPoint</vt:lpstr>
      <vt:lpstr>Apresentação do PowerPoint</vt:lpstr>
      <vt:lpstr>CUSTOMIZAÇÃO DE CERTIFICADO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Kátia Lima Pereira</dc:creator>
  <cp:lastModifiedBy>Kátia Lima Pereira</cp:lastModifiedBy>
  <cp:revision>40</cp:revision>
  <dcterms:created xsi:type="dcterms:W3CDTF">2023-03-24T13:18:20Z</dcterms:created>
  <dcterms:modified xsi:type="dcterms:W3CDTF">2023-12-11T18:35:01Z</dcterms:modified>
</cp:coreProperties>
</file>